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41"/>
  </p:notesMasterIdLst>
  <p:sldIdLst>
    <p:sldId id="386" r:id="rId4"/>
    <p:sldId id="322" r:id="rId5"/>
    <p:sldId id="323" r:id="rId6"/>
    <p:sldId id="267" r:id="rId7"/>
    <p:sldId id="266" r:id="rId8"/>
    <p:sldId id="260" r:id="rId9"/>
    <p:sldId id="324" r:id="rId10"/>
    <p:sldId id="325" r:id="rId11"/>
    <p:sldId id="273" r:id="rId12"/>
    <p:sldId id="275" r:id="rId13"/>
    <p:sldId id="276" r:id="rId14"/>
    <p:sldId id="326" r:id="rId15"/>
    <p:sldId id="257" r:id="rId16"/>
    <p:sldId id="327" r:id="rId17"/>
    <p:sldId id="328" r:id="rId18"/>
    <p:sldId id="329" r:id="rId19"/>
    <p:sldId id="262" r:id="rId20"/>
    <p:sldId id="330" r:id="rId21"/>
    <p:sldId id="365" r:id="rId22"/>
    <p:sldId id="366" r:id="rId23"/>
    <p:sldId id="278" r:id="rId24"/>
    <p:sldId id="350" r:id="rId25"/>
    <p:sldId id="268" r:id="rId26"/>
    <p:sldId id="313" r:id="rId27"/>
    <p:sldId id="367" r:id="rId28"/>
    <p:sldId id="368" r:id="rId29"/>
    <p:sldId id="286" r:id="rId30"/>
    <p:sldId id="279" r:id="rId31"/>
    <p:sldId id="369" r:id="rId32"/>
    <p:sldId id="373" r:id="rId33"/>
    <p:sldId id="378" r:id="rId34"/>
    <p:sldId id="361" r:id="rId35"/>
    <p:sldId id="385" r:id="rId36"/>
    <p:sldId id="384" r:id="rId37"/>
    <p:sldId id="375" r:id="rId38"/>
    <p:sldId id="380" r:id="rId39"/>
    <p:sldId id="387"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9"/>
  </p:normalViewPr>
  <p:slideViewPr>
    <p:cSldViewPr snapToGrid="0" snapToObjects="1">
      <p:cViewPr varScale="1">
        <p:scale>
          <a:sx n="100" d="100"/>
          <a:sy n="100" d="100"/>
        </p:scale>
        <p:origin x="10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618A6-764B-B847-AB99-5B8D84A43BED}" type="datetimeFigureOut">
              <a:rPr lang="nl-NL" smtClean="0"/>
              <a:t>24-01-20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FBAAD-D3C9-4540-8E7D-CD5E592186B1}" type="slidenum">
              <a:rPr lang="nl-NL" smtClean="0"/>
              <a:t>‹nr.›</a:t>
            </a:fld>
            <a:endParaRPr lang="nl-NL"/>
          </a:p>
        </p:txBody>
      </p:sp>
    </p:spTree>
    <p:extLst>
      <p:ext uri="{BB962C8B-B14F-4D97-AF65-F5344CB8AC3E}">
        <p14:creationId xmlns:p14="http://schemas.microsoft.com/office/powerpoint/2010/main" val="340198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 zakje suiker in een glas water en bijvoorbeeld  havermout in een glas water.</a:t>
            </a:r>
          </a:p>
          <a:p>
            <a:r>
              <a:rPr lang="nl-NL" dirty="0"/>
              <a:t>Dat is hetzelfde wat er in je lichaam gebeurt.</a:t>
            </a:r>
          </a:p>
          <a:p>
            <a:r>
              <a:rPr lang="nl-NL" dirty="0"/>
              <a:t>Uitleg volgende plaatje suikerspiegel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E7C2F-52BD-DF45-BD4B-943437DEF82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398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96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44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Beweegrichtlijnen 2017 advies van de gezondheidsraad. Verlaagt het risico op chronische ziekten als diabetes, kanker en hart- en vaatziekten en depressieve symptomen en bij </a:t>
            </a:r>
            <a:r>
              <a:rPr lang="nl-NL" dirty="0" err="1"/>
              <a:t>oudereren</a:t>
            </a:r>
            <a:r>
              <a:rPr lang="nl-NL" dirty="0"/>
              <a:t> botbreuken.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E7C2F-52BD-DF45-BD4B-943437DEF82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76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1DB3E-F94D-FB45-9273-4A16384357F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811D451-69B2-7244-96B1-F9256ED7DF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287F55C-31C0-9947-BAEE-BAB541800444}"/>
              </a:ext>
            </a:extLst>
          </p:cNvPr>
          <p:cNvSpPr>
            <a:spLocks noGrp="1"/>
          </p:cNvSpPr>
          <p:nvPr>
            <p:ph type="dt" sz="half" idx="10"/>
          </p:nvPr>
        </p:nvSpPr>
        <p:spPr/>
        <p:txBody>
          <a:bodyPr/>
          <a:lstStyle/>
          <a:p>
            <a:fld id="{FE77FBB6-DD7F-9645-A661-73B616BC2C05}"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A186F111-DB0E-6742-A483-420650A8BD3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744669D-5397-144B-B583-7499236E2C14}"/>
              </a:ext>
            </a:extLst>
          </p:cNvPr>
          <p:cNvSpPr>
            <a:spLocks noGrp="1"/>
          </p:cNvSpPr>
          <p:nvPr>
            <p:ph type="sldNum" sz="quarter" idx="12"/>
          </p:nvPr>
        </p:nvSpPr>
        <p:spPr/>
        <p:txBody>
          <a:bodyPr/>
          <a:lstStyle/>
          <a:p>
            <a:fld id="{C1C797DB-E63A-4748-9D27-B04E157546DA}" type="slidenum">
              <a:rPr lang="nl-NL" smtClean="0"/>
              <a:t>‹nr.›</a:t>
            </a:fld>
            <a:endParaRPr lang="nl-NL"/>
          </a:p>
        </p:txBody>
      </p:sp>
    </p:spTree>
    <p:extLst>
      <p:ext uri="{BB962C8B-B14F-4D97-AF65-F5344CB8AC3E}">
        <p14:creationId xmlns:p14="http://schemas.microsoft.com/office/powerpoint/2010/main" val="1094699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7B758-D21E-7A4E-8879-708F8726E82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D7C979D-D158-9E45-9769-8E94B725E1B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315F09D-1682-354B-B75C-CF9580D801EF}"/>
              </a:ext>
            </a:extLst>
          </p:cNvPr>
          <p:cNvSpPr>
            <a:spLocks noGrp="1"/>
          </p:cNvSpPr>
          <p:nvPr>
            <p:ph type="dt" sz="half" idx="10"/>
          </p:nvPr>
        </p:nvSpPr>
        <p:spPr/>
        <p:txBody>
          <a:bodyPr/>
          <a:lstStyle/>
          <a:p>
            <a:fld id="{FE77FBB6-DD7F-9645-A661-73B616BC2C05}"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B36D6BFA-9A22-D840-B2D4-7237D0AAF3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45787A4-9267-E74A-B2FE-DC7675757767}"/>
              </a:ext>
            </a:extLst>
          </p:cNvPr>
          <p:cNvSpPr>
            <a:spLocks noGrp="1"/>
          </p:cNvSpPr>
          <p:nvPr>
            <p:ph type="sldNum" sz="quarter" idx="12"/>
          </p:nvPr>
        </p:nvSpPr>
        <p:spPr/>
        <p:txBody>
          <a:bodyPr/>
          <a:lstStyle/>
          <a:p>
            <a:fld id="{C1C797DB-E63A-4748-9D27-B04E157546DA}" type="slidenum">
              <a:rPr lang="nl-NL" smtClean="0"/>
              <a:t>‹nr.›</a:t>
            </a:fld>
            <a:endParaRPr lang="nl-NL"/>
          </a:p>
        </p:txBody>
      </p:sp>
    </p:spTree>
    <p:extLst>
      <p:ext uri="{BB962C8B-B14F-4D97-AF65-F5344CB8AC3E}">
        <p14:creationId xmlns:p14="http://schemas.microsoft.com/office/powerpoint/2010/main" val="4146990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A08AA11-F988-414F-BD67-4BFA8CFFBCC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EE4221E-BCE9-BF4B-97E6-9910F469F2A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03F7573-199C-F749-BFA2-81F49B97AB9E}"/>
              </a:ext>
            </a:extLst>
          </p:cNvPr>
          <p:cNvSpPr>
            <a:spLocks noGrp="1"/>
          </p:cNvSpPr>
          <p:nvPr>
            <p:ph type="dt" sz="half" idx="10"/>
          </p:nvPr>
        </p:nvSpPr>
        <p:spPr/>
        <p:txBody>
          <a:bodyPr/>
          <a:lstStyle/>
          <a:p>
            <a:fld id="{FE77FBB6-DD7F-9645-A661-73B616BC2C05}"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963FC7C3-40E9-5A46-90B6-0484AFC6397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D4055B4-C95B-E649-8820-987F58B61E21}"/>
              </a:ext>
            </a:extLst>
          </p:cNvPr>
          <p:cNvSpPr>
            <a:spLocks noGrp="1"/>
          </p:cNvSpPr>
          <p:nvPr>
            <p:ph type="sldNum" sz="quarter" idx="12"/>
          </p:nvPr>
        </p:nvSpPr>
        <p:spPr/>
        <p:txBody>
          <a:bodyPr/>
          <a:lstStyle/>
          <a:p>
            <a:fld id="{C1C797DB-E63A-4748-9D27-B04E157546DA}" type="slidenum">
              <a:rPr lang="nl-NL" smtClean="0"/>
              <a:t>‹nr.›</a:t>
            </a:fld>
            <a:endParaRPr lang="nl-NL"/>
          </a:p>
        </p:txBody>
      </p:sp>
    </p:spTree>
    <p:extLst>
      <p:ext uri="{BB962C8B-B14F-4D97-AF65-F5344CB8AC3E}">
        <p14:creationId xmlns:p14="http://schemas.microsoft.com/office/powerpoint/2010/main" val="2802006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75E7D-A9F7-324B-B4FB-DD9E0E8DD03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DAE962A-2D30-4A4B-8076-419688E7B0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2A572C3-4E26-454B-83DB-D850AC966491}"/>
              </a:ext>
            </a:extLst>
          </p:cNvPr>
          <p:cNvSpPr>
            <a:spLocks noGrp="1"/>
          </p:cNvSpPr>
          <p:nvPr>
            <p:ph type="dt" sz="half" idx="10"/>
          </p:nvPr>
        </p:nvSpPr>
        <p:spPr/>
        <p:txBody>
          <a:bodyPr/>
          <a:lstStyle/>
          <a:p>
            <a:fld id="{62D6E202-B606-4609-B914-27C9371A1F6D}" type="datetime1">
              <a:rPr lang="en-US" smtClean="0"/>
              <a:t>1/24/20</a:t>
            </a:fld>
            <a:endParaRPr lang="en-US" dirty="0"/>
          </a:p>
        </p:txBody>
      </p:sp>
      <p:sp>
        <p:nvSpPr>
          <p:cNvPr id="5" name="Tijdelijke aanduiding voor voettekst 4">
            <a:extLst>
              <a:ext uri="{FF2B5EF4-FFF2-40B4-BE49-F238E27FC236}">
                <a16:creationId xmlns:a16="http://schemas.microsoft.com/office/drawing/2014/main" id="{187690DE-2437-8747-B61E-0B781FA44B81}"/>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D969A188-5BA1-6B48-BA19-F4B1AC128873}"/>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29156644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6EF48-1E9C-E348-A11B-9D8780C8011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4213D68-1576-F14C-A29B-E081020AA43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251A68B-84A6-834C-9BA4-E801702527B5}"/>
              </a:ext>
            </a:extLst>
          </p:cNvPr>
          <p:cNvSpPr>
            <a:spLocks noGrp="1"/>
          </p:cNvSpPr>
          <p:nvPr>
            <p:ph type="dt" sz="half" idx="10"/>
          </p:nvPr>
        </p:nvSpPr>
        <p:spPr/>
        <p:txBody>
          <a:bodyPr/>
          <a:lstStyle/>
          <a:p>
            <a:fld id="{62D6E202-B606-4609-B914-27C9371A1F6D}" type="datetime1">
              <a:rPr lang="en-US" smtClean="0"/>
              <a:t>1/24/20</a:t>
            </a:fld>
            <a:endParaRPr lang="en-US" dirty="0"/>
          </a:p>
        </p:txBody>
      </p:sp>
      <p:sp>
        <p:nvSpPr>
          <p:cNvPr id="5" name="Tijdelijke aanduiding voor voettekst 4">
            <a:extLst>
              <a:ext uri="{FF2B5EF4-FFF2-40B4-BE49-F238E27FC236}">
                <a16:creationId xmlns:a16="http://schemas.microsoft.com/office/drawing/2014/main" id="{8E6EC6C6-997F-E449-91AB-C9F1A752C37B}"/>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85C15098-F19E-BA48-9349-03F5558E0763}"/>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8128030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444D6-B1FF-8342-8451-4988694CF53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C7FFE51-7C27-E24A-BE7C-CD4BE716A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FA17B32-01DB-774A-B677-A483D548B32C}"/>
              </a:ext>
            </a:extLst>
          </p:cNvPr>
          <p:cNvSpPr>
            <a:spLocks noGrp="1"/>
          </p:cNvSpPr>
          <p:nvPr>
            <p:ph type="dt" sz="half" idx="10"/>
          </p:nvPr>
        </p:nvSpPr>
        <p:spPr/>
        <p:txBody>
          <a:bodyPr/>
          <a:lstStyle/>
          <a:p>
            <a:fld id="{62D6E202-B606-4609-B914-27C9371A1F6D}" type="datetime1">
              <a:rPr lang="en-US" smtClean="0"/>
              <a:t>1/24/20</a:t>
            </a:fld>
            <a:endParaRPr lang="en-US" dirty="0"/>
          </a:p>
        </p:txBody>
      </p:sp>
      <p:sp>
        <p:nvSpPr>
          <p:cNvPr id="5" name="Tijdelijke aanduiding voor voettekst 4">
            <a:extLst>
              <a:ext uri="{FF2B5EF4-FFF2-40B4-BE49-F238E27FC236}">
                <a16:creationId xmlns:a16="http://schemas.microsoft.com/office/drawing/2014/main" id="{C7B2C469-FFA0-184E-8CA6-B36AB63B189F}"/>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0FDBAB05-C541-C44F-A703-7F6F14D51033}"/>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6835630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CAE0A-0EA0-BA4B-AD2A-FA1FCA38DCD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0FFBA3D-A6BF-A74F-86E4-7BF90A14358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FE3F780-DA0C-E24D-9B2A-31997297271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AC61C8E-C385-A544-8C8C-9E6D8BEA096A}"/>
              </a:ext>
            </a:extLst>
          </p:cNvPr>
          <p:cNvSpPr>
            <a:spLocks noGrp="1"/>
          </p:cNvSpPr>
          <p:nvPr>
            <p:ph type="dt" sz="half" idx="10"/>
          </p:nvPr>
        </p:nvSpPr>
        <p:spPr/>
        <p:txBody>
          <a:bodyPr/>
          <a:lstStyle/>
          <a:p>
            <a:fld id="{62D6E202-B606-4609-B914-27C9371A1F6D}" type="datetime1">
              <a:rPr lang="en-US" smtClean="0"/>
              <a:t>1/24/20</a:t>
            </a:fld>
            <a:endParaRPr lang="en-US" dirty="0"/>
          </a:p>
        </p:txBody>
      </p:sp>
      <p:sp>
        <p:nvSpPr>
          <p:cNvPr id="6" name="Tijdelijke aanduiding voor voettekst 5">
            <a:extLst>
              <a:ext uri="{FF2B5EF4-FFF2-40B4-BE49-F238E27FC236}">
                <a16:creationId xmlns:a16="http://schemas.microsoft.com/office/drawing/2014/main" id="{171C211C-BBB5-794F-8278-19AD9D8E49C7}"/>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1785098E-4B5D-444E-BAF7-61E9BE06BB8E}"/>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02325949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9946F-83A9-C94F-A6A0-35D8EE12A48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280FD02-069E-BA44-B149-1E07A8DE7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BAAEEFD-B70A-914C-8A41-BE380AE8289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53D8146-0F83-6947-BB72-E6655BCCEC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7125835-ED62-C44E-9FCC-75531A180BA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AB4CB75-2977-4146-A165-C4E4B340924B}"/>
              </a:ext>
            </a:extLst>
          </p:cNvPr>
          <p:cNvSpPr>
            <a:spLocks noGrp="1"/>
          </p:cNvSpPr>
          <p:nvPr>
            <p:ph type="dt" sz="half" idx="10"/>
          </p:nvPr>
        </p:nvSpPr>
        <p:spPr/>
        <p:txBody>
          <a:bodyPr/>
          <a:lstStyle/>
          <a:p>
            <a:fld id="{62D6E202-B606-4609-B914-27C9371A1F6D}" type="datetime1">
              <a:rPr lang="en-US" smtClean="0"/>
              <a:t>1/24/20</a:t>
            </a:fld>
            <a:endParaRPr lang="en-US" dirty="0"/>
          </a:p>
        </p:txBody>
      </p:sp>
      <p:sp>
        <p:nvSpPr>
          <p:cNvPr id="8" name="Tijdelijke aanduiding voor voettekst 7">
            <a:extLst>
              <a:ext uri="{FF2B5EF4-FFF2-40B4-BE49-F238E27FC236}">
                <a16:creationId xmlns:a16="http://schemas.microsoft.com/office/drawing/2014/main" id="{DA1F0BAA-6729-E644-9308-17DB6A84E037}"/>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0C1D5798-F3DB-E345-A2E1-C09B90CE26AE}"/>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22024926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3501E-FDE1-D249-8241-EC952180CB6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CC9BE43-B9F3-6443-A221-46F144F8454B}"/>
              </a:ext>
            </a:extLst>
          </p:cNvPr>
          <p:cNvSpPr>
            <a:spLocks noGrp="1"/>
          </p:cNvSpPr>
          <p:nvPr>
            <p:ph type="dt" sz="half" idx="10"/>
          </p:nvPr>
        </p:nvSpPr>
        <p:spPr/>
        <p:txBody>
          <a:bodyPr/>
          <a:lstStyle/>
          <a:p>
            <a:fld id="{62D6E202-B606-4609-B914-27C9371A1F6D}" type="datetime1">
              <a:rPr lang="en-US" smtClean="0"/>
              <a:t>1/24/20</a:t>
            </a:fld>
            <a:endParaRPr lang="en-US" dirty="0"/>
          </a:p>
        </p:txBody>
      </p:sp>
      <p:sp>
        <p:nvSpPr>
          <p:cNvPr id="4" name="Tijdelijke aanduiding voor voettekst 3">
            <a:extLst>
              <a:ext uri="{FF2B5EF4-FFF2-40B4-BE49-F238E27FC236}">
                <a16:creationId xmlns:a16="http://schemas.microsoft.com/office/drawing/2014/main" id="{78DCCE8C-3D79-CA42-BB00-40A7E08166C4}"/>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F45F9CB8-B7B1-CD4F-8006-FEB4395227C1}"/>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60128016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5B42560-B8A3-0947-8C2D-8712E4722A9D}"/>
              </a:ext>
            </a:extLst>
          </p:cNvPr>
          <p:cNvSpPr>
            <a:spLocks noGrp="1"/>
          </p:cNvSpPr>
          <p:nvPr>
            <p:ph type="dt" sz="half" idx="10"/>
          </p:nvPr>
        </p:nvSpPr>
        <p:spPr/>
        <p:txBody>
          <a:bodyPr/>
          <a:lstStyle/>
          <a:p>
            <a:fld id="{62D6E202-B606-4609-B914-27C9371A1F6D}" type="datetime1">
              <a:rPr lang="en-US" smtClean="0"/>
              <a:t>1/24/20</a:t>
            </a:fld>
            <a:endParaRPr lang="en-US" dirty="0"/>
          </a:p>
        </p:txBody>
      </p:sp>
      <p:sp>
        <p:nvSpPr>
          <p:cNvPr id="3" name="Tijdelijke aanduiding voor voettekst 2">
            <a:extLst>
              <a:ext uri="{FF2B5EF4-FFF2-40B4-BE49-F238E27FC236}">
                <a16:creationId xmlns:a16="http://schemas.microsoft.com/office/drawing/2014/main" id="{8152C4B5-6840-FB4B-B1C5-9B72AAE4017A}"/>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51020028-A8CB-EE4A-9DAB-B03B62F7F69A}"/>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03595699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E4E6C3-90DF-4043-9CF4-38CC9BAF0DF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B1EAC05-44B9-9443-B6D9-3E25FE3A24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4118E09-C1C5-D545-A745-854388A79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1B47E38-19CC-514F-952F-553E311F4EA4}"/>
              </a:ext>
            </a:extLst>
          </p:cNvPr>
          <p:cNvSpPr>
            <a:spLocks noGrp="1"/>
          </p:cNvSpPr>
          <p:nvPr>
            <p:ph type="dt" sz="half" idx="10"/>
          </p:nvPr>
        </p:nvSpPr>
        <p:spPr/>
        <p:txBody>
          <a:bodyPr/>
          <a:lstStyle/>
          <a:p>
            <a:fld id="{62D6E202-B606-4609-B914-27C9371A1F6D}" type="datetime1">
              <a:rPr lang="en-US" smtClean="0"/>
              <a:t>1/24/20</a:t>
            </a:fld>
            <a:endParaRPr lang="en-US" dirty="0"/>
          </a:p>
        </p:txBody>
      </p:sp>
      <p:sp>
        <p:nvSpPr>
          <p:cNvPr id="6" name="Tijdelijke aanduiding voor voettekst 5">
            <a:extLst>
              <a:ext uri="{FF2B5EF4-FFF2-40B4-BE49-F238E27FC236}">
                <a16:creationId xmlns:a16="http://schemas.microsoft.com/office/drawing/2014/main" id="{B619864F-D44E-EB4A-A411-408EE99CB851}"/>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194A309F-FDF8-D046-8987-52757CB1304A}"/>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74266038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D7B5A-4AAE-4840-9C19-673327FA03F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1291133-06BA-7049-9991-0B99BF8868B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37EF9F4-6C70-D241-9D4E-4BEEDB206D69}"/>
              </a:ext>
            </a:extLst>
          </p:cNvPr>
          <p:cNvSpPr>
            <a:spLocks noGrp="1"/>
          </p:cNvSpPr>
          <p:nvPr>
            <p:ph type="dt" sz="half" idx="10"/>
          </p:nvPr>
        </p:nvSpPr>
        <p:spPr/>
        <p:txBody>
          <a:bodyPr/>
          <a:lstStyle/>
          <a:p>
            <a:fld id="{FE77FBB6-DD7F-9645-A661-73B616BC2C05}"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7C917A3E-6077-234C-9BF1-A5196A7681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B0B9BDE-D44E-2940-BD67-A60F20F85E4E}"/>
              </a:ext>
            </a:extLst>
          </p:cNvPr>
          <p:cNvSpPr>
            <a:spLocks noGrp="1"/>
          </p:cNvSpPr>
          <p:nvPr>
            <p:ph type="sldNum" sz="quarter" idx="12"/>
          </p:nvPr>
        </p:nvSpPr>
        <p:spPr/>
        <p:txBody>
          <a:bodyPr/>
          <a:lstStyle/>
          <a:p>
            <a:fld id="{C1C797DB-E63A-4748-9D27-B04E157546DA}" type="slidenum">
              <a:rPr lang="nl-NL" smtClean="0"/>
              <a:t>‹nr.›</a:t>
            </a:fld>
            <a:endParaRPr lang="nl-NL"/>
          </a:p>
        </p:txBody>
      </p:sp>
    </p:spTree>
    <p:extLst>
      <p:ext uri="{BB962C8B-B14F-4D97-AF65-F5344CB8AC3E}">
        <p14:creationId xmlns:p14="http://schemas.microsoft.com/office/powerpoint/2010/main" val="2493450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B550D-1804-0048-A7B7-597A21248D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23B3D71-52CA-8B40-9D2B-8ED648E4A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C068005-2ABC-BD4D-A912-36268444E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444E45F-1DCD-E24C-B827-DA63F2A61750}"/>
              </a:ext>
            </a:extLst>
          </p:cNvPr>
          <p:cNvSpPr>
            <a:spLocks noGrp="1"/>
          </p:cNvSpPr>
          <p:nvPr>
            <p:ph type="dt" sz="half" idx="10"/>
          </p:nvPr>
        </p:nvSpPr>
        <p:spPr/>
        <p:txBody>
          <a:bodyPr/>
          <a:lstStyle/>
          <a:p>
            <a:fld id="{62D6E202-B606-4609-B914-27C9371A1F6D}" type="datetime1">
              <a:rPr lang="en-US" smtClean="0"/>
              <a:t>1/24/20</a:t>
            </a:fld>
            <a:endParaRPr lang="en-US" dirty="0"/>
          </a:p>
        </p:txBody>
      </p:sp>
      <p:sp>
        <p:nvSpPr>
          <p:cNvPr id="6" name="Tijdelijke aanduiding voor voettekst 5">
            <a:extLst>
              <a:ext uri="{FF2B5EF4-FFF2-40B4-BE49-F238E27FC236}">
                <a16:creationId xmlns:a16="http://schemas.microsoft.com/office/drawing/2014/main" id="{82C6182F-1D00-C54C-ADC6-19CD83E4378A}"/>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598B31C6-7253-9145-8BEF-617B45F5F09D}"/>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4589127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CE0780-3576-F64D-8D6D-245DE62EC30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8D30DCB-950A-7C4F-AAD4-88A0CFB255D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F49FB5D-C47B-1D4E-871C-1E73AA09CAF3}"/>
              </a:ext>
            </a:extLst>
          </p:cNvPr>
          <p:cNvSpPr>
            <a:spLocks noGrp="1"/>
          </p:cNvSpPr>
          <p:nvPr>
            <p:ph type="dt" sz="half" idx="10"/>
          </p:nvPr>
        </p:nvSpPr>
        <p:spPr/>
        <p:txBody>
          <a:bodyPr/>
          <a:lstStyle/>
          <a:p>
            <a:fld id="{62D6E202-B606-4609-B914-27C9371A1F6D}" type="datetime1">
              <a:rPr lang="en-US" smtClean="0"/>
              <a:t>1/24/20</a:t>
            </a:fld>
            <a:endParaRPr lang="en-US" dirty="0"/>
          </a:p>
        </p:txBody>
      </p:sp>
      <p:sp>
        <p:nvSpPr>
          <p:cNvPr id="5" name="Tijdelijke aanduiding voor voettekst 4">
            <a:extLst>
              <a:ext uri="{FF2B5EF4-FFF2-40B4-BE49-F238E27FC236}">
                <a16:creationId xmlns:a16="http://schemas.microsoft.com/office/drawing/2014/main" id="{44463034-040D-0540-A1C2-57DF56DA6096}"/>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E16EF21C-30BE-8043-A867-0328EAA13C24}"/>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97238326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5A2F779-539B-A045-99BE-55DDA78347E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13018FD-008A-134E-9472-75A732B6E3C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CE9370E-C398-0C4D-991E-B6326E868B53}"/>
              </a:ext>
            </a:extLst>
          </p:cNvPr>
          <p:cNvSpPr>
            <a:spLocks noGrp="1"/>
          </p:cNvSpPr>
          <p:nvPr>
            <p:ph type="dt" sz="half" idx="10"/>
          </p:nvPr>
        </p:nvSpPr>
        <p:spPr/>
        <p:txBody>
          <a:bodyPr/>
          <a:lstStyle/>
          <a:p>
            <a:fld id="{62D6E202-B606-4609-B914-27C9371A1F6D}" type="datetime1">
              <a:rPr lang="en-US" smtClean="0"/>
              <a:t>1/24/20</a:t>
            </a:fld>
            <a:endParaRPr lang="en-US" dirty="0"/>
          </a:p>
        </p:txBody>
      </p:sp>
      <p:sp>
        <p:nvSpPr>
          <p:cNvPr id="5" name="Tijdelijke aanduiding voor voettekst 4">
            <a:extLst>
              <a:ext uri="{FF2B5EF4-FFF2-40B4-BE49-F238E27FC236}">
                <a16:creationId xmlns:a16="http://schemas.microsoft.com/office/drawing/2014/main" id="{5A6CA993-BA29-7E4D-9F3D-A2C156A3CEBD}"/>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EE05AA4D-0458-C046-B7B5-B5ED16C9E857}"/>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70143395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4B95D-4BEF-7341-ACFA-92EDD696B8C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D2D41E2-8488-604A-A278-DBF039CB80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78A69FA-9316-F94D-8982-DEA6522253EB}"/>
              </a:ext>
            </a:extLst>
          </p:cNvPr>
          <p:cNvSpPr>
            <a:spLocks noGrp="1"/>
          </p:cNvSpPr>
          <p:nvPr>
            <p:ph type="dt" sz="half" idx="10"/>
          </p:nvPr>
        </p:nvSpPr>
        <p:spPr/>
        <p:txBody>
          <a:bodyPr/>
          <a:lstStyle/>
          <a:p>
            <a:fld id="{B61BEF0D-F0BB-DE4B-95CE-6DB70DBA9567}" type="datetimeFigureOut">
              <a:rPr lang="en-US" smtClean="0"/>
              <a:pPr/>
              <a:t>1/24/20</a:t>
            </a:fld>
            <a:endParaRPr lang="en-US" dirty="0"/>
          </a:p>
        </p:txBody>
      </p:sp>
      <p:sp>
        <p:nvSpPr>
          <p:cNvPr id="5" name="Tijdelijke aanduiding voor voettekst 4">
            <a:extLst>
              <a:ext uri="{FF2B5EF4-FFF2-40B4-BE49-F238E27FC236}">
                <a16:creationId xmlns:a16="http://schemas.microsoft.com/office/drawing/2014/main" id="{BD72FB98-B6EE-9446-971B-0722F254C619}"/>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1CCB45C-385A-C34B-B68E-94188D21F5B8}"/>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523111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92BEC4-FF57-CD47-AF8C-A31BF340F72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D0F3C1F-3434-524F-89A8-AE027F7CA74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7238B08-C3A4-8D4C-AEDC-371302B221EA}"/>
              </a:ext>
            </a:extLst>
          </p:cNvPr>
          <p:cNvSpPr>
            <a:spLocks noGrp="1"/>
          </p:cNvSpPr>
          <p:nvPr>
            <p:ph type="dt" sz="half" idx="10"/>
          </p:nvPr>
        </p:nvSpPr>
        <p:spPr/>
        <p:txBody>
          <a:bodyPr/>
          <a:lstStyle/>
          <a:p>
            <a:fld id="{B61BEF0D-F0BB-DE4B-95CE-6DB70DBA9567}" type="datetimeFigureOut">
              <a:rPr lang="en-US" smtClean="0"/>
              <a:pPr/>
              <a:t>1/24/20</a:t>
            </a:fld>
            <a:endParaRPr lang="en-US" dirty="0"/>
          </a:p>
        </p:txBody>
      </p:sp>
      <p:sp>
        <p:nvSpPr>
          <p:cNvPr id="5" name="Tijdelijke aanduiding voor voettekst 4">
            <a:extLst>
              <a:ext uri="{FF2B5EF4-FFF2-40B4-BE49-F238E27FC236}">
                <a16:creationId xmlns:a16="http://schemas.microsoft.com/office/drawing/2014/main" id="{0A14484A-00E9-424F-BFF4-3E85C98C8DBC}"/>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901E5DF-4271-A74B-8EED-345FD257D1C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276818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A20FDC-CB18-274E-8F09-F239D7D0D89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D709217-E68A-EE4D-B5FC-26E85E9C21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2654DC3-3B6D-2249-B651-0E5FA5964375}"/>
              </a:ext>
            </a:extLst>
          </p:cNvPr>
          <p:cNvSpPr>
            <a:spLocks noGrp="1"/>
          </p:cNvSpPr>
          <p:nvPr>
            <p:ph type="dt" sz="half" idx="10"/>
          </p:nvPr>
        </p:nvSpPr>
        <p:spPr/>
        <p:txBody>
          <a:bodyPr/>
          <a:lstStyle/>
          <a:p>
            <a:fld id="{B61BEF0D-F0BB-DE4B-95CE-6DB70DBA9567}" type="datetimeFigureOut">
              <a:rPr lang="en-US" smtClean="0"/>
              <a:pPr/>
              <a:t>1/24/20</a:t>
            </a:fld>
            <a:endParaRPr lang="en-US" dirty="0"/>
          </a:p>
        </p:txBody>
      </p:sp>
      <p:sp>
        <p:nvSpPr>
          <p:cNvPr id="5" name="Tijdelijke aanduiding voor voettekst 4">
            <a:extLst>
              <a:ext uri="{FF2B5EF4-FFF2-40B4-BE49-F238E27FC236}">
                <a16:creationId xmlns:a16="http://schemas.microsoft.com/office/drawing/2014/main" id="{CF7A69EA-DA00-F14B-B390-C29ACC506364}"/>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6ECF8EA5-9074-3D4A-9BD1-3865D5722AF0}"/>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371148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5D699-4B6E-9E49-8217-AF9581B5E82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1ECE4CD-2DBF-0B47-8FD7-7C0CD856007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0A33270-53B0-5B48-99FB-6F17C89AEFB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F11EEE8-9B53-F84A-9EA0-C1EBE8A46634}"/>
              </a:ext>
            </a:extLst>
          </p:cNvPr>
          <p:cNvSpPr>
            <a:spLocks noGrp="1"/>
          </p:cNvSpPr>
          <p:nvPr>
            <p:ph type="dt" sz="half" idx="10"/>
          </p:nvPr>
        </p:nvSpPr>
        <p:spPr/>
        <p:txBody>
          <a:bodyPr/>
          <a:lstStyle/>
          <a:p>
            <a:fld id="{EB712588-04B1-427B-82EE-E8DB90309F08}" type="datetimeFigureOut">
              <a:rPr lang="en-US" smtClean="0"/>
              <a:t>1/24/20</a:t>
            </a:fld>
            <a:endParaRPr lang="en-US" dirty="0"/>
          </a:p>
        </p:txBody>
      </p:sp>
      <p:sp>
        <p:nvSpPr>
          <p:cNvPr id="6" name="Tijdelijke aanduiding voor voettekst 5">
            <a:extLst>
              <a:ext uri="{FF2B5EF4-FFF2-40B4-BE49-F238E27FC236}">
                <a16:creationId xmlns:a16="http://schemas.microsoft.com/office/drawing/2014/main" id="{5D385F14-C24F-6441-AD04-367F9C2867ED}"/>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4BE74D8A-1DA0-3D40-B6C7-456D7C89A936}"/>
              </a:ext>
            </a:extLst>
          </p:cNvPr>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2601300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BC8F4-14C2-A34B-959F-EDDB76CD7D4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9CCABFD-C15B-B740-99B4-91E03DE8F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62E045E-8D65-5546-815F-EDD186B0341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6C7302C-20D5-3048-8D9F-F9EC56E0E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6AB85C0-7E07-A54D-911E-05E858037B5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B19895C-1979-0341-BCB9-E0C5EB288295}"/>
              </a:ext>
            </a:extLst>
          </p:cNvPr>
          <p:cNvSpPr>
            <a:spLocks noGrp="1"/>
          </p:cNvSpPr>
          <p:nvPr>
            <p:ph type="dt" sz="half" idx="10"/>
          </p:nvPr>
        </p:nvSpPr>
        <p:spPr/>
        <p:txBody>
          <a:bodyPr/>
          <a:lstStyle/>
          <a:p>
            <a:fld id="{B61BEF0D-F0BB-DE4B-95CE-6DB70DBA9567}" type="datetimeFigureOut">
              <a:rPr lang="en-US" smtClean="0"/>
              <a:pPr/>
              <a:t>1/24/20</a:t>
            </a:fld>
            <a:endParaRPr lang="en-US" dirty="0"/>
          </a:p>
        </p:txBody>
      </p:sp>
      <p:sp>
        <p:nvSpPr>
          <p:cNvPr id="8" name="Tijdelijke aanduiding voor voettekst 7">
            <a:extLst>
              <a:ext uri="{FF2B5EF4-FFF2-40B4-BE49-F238E27FC236}">
                <a16:creationId xmlns:a16="http://schemas.microsoft.com/office/drawing/2014/main" id="{70E34137-ACBA-4448-A2FD-52FB4B9479EB}"/>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6244B8C6-8301-DD44-A997-88070CCE71A9}"/>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483609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AD4B2-2E46-694F-856E-116EBE85614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FBAD044-1DFA-E149-9EE4-6F66823ED8BE}"/>
              </a:ext>
            </a:extLst>
          </p:cNvPr>
          <p:cNvSpPr>
            <a:spLocks noGrp="1"/>
          </p:cNvSpPr>
          <p:nvPr>
            <p:ph type="dt" sz="half" idx="10"/>
          </p:nvPr>
        </p:nvSpPr>
        <p:spPr/>
        <p:txBody>
          <a:bodyPr/>
          <a:lstStyle/>
          <a:p>
            <a:fld id="{B61BEF0D-F0BB-DE4B-95CE-6DB70DBA9567}" type="datetimeFigureOut">
              <a:rPr lang="en-US" smtClean="0"/>
              <a:pPr/>
              <a:t>1/24/20</a:t>
            </a:fld>
            <a:endParaRPr lang="en-US" dirty="0"/>
          </a:p>
        </p:txBody>
      </p:sp>
      <p:sp>
        <p:nvSpPr>
          <p:cNvPr id="4" name="Tijdelijke aanduiding voor voettekst 3">
            <a:extLst>
              <a:ext uri="{FF2B5EF4-FFF2-40B4-BE49-F238E27FC236}">
                <a16:creationId xmlns:a16="http://schemas.microsoft.com/office/drawing/2014/main" id="{F886F353-8971-5F4C-AEBF-DDE05B5DE667}"/>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7BAB1B5F-71DB-9949-A0BC-C108AC019CFF}"/>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005153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7524491-C217-8E47-9FA6-1BCFFD12F9D5}"/>
              </a:ext>
            </a:extLst>
          </p:cNvPr>
          <p:cNvSpPr>
            <a:spLocks noGrp="1"/>
          </p:cNvSpPr>
          <p:nvPr>
            <p:ph type="dt" sz="half" idx="10"/>
          </p:nvPr>
        </p:nvSpPr>
        <p:spPr/>
        <p:txBody>
          <a:bodyPr/>
          <a:lstStyle/>
          <a:p>
            <a:fld id="{B61BEF0D-F0BB-DE4B-95CE-6DB70DBA9567}" type="datetimeFigureOut">
              <a:rPr lang="en-US" smtClean="0"/>
              <a:pPr/>
              <a:t>1/24/20</a:t>
            </a:fld>
            <a:endParaRPr lang="en-US" dirty="0"/>
          </a:p>
        </p:txBody>
      </p:sp>
      <p:sp>
        <p:nvSpPr>
          <p:cNvPr id="3" name="Tijdelijke aanduiding voor voettekst 2">
            <a:extLst>
              <a:ext uri="{FF2B5EF4-FFF2-40B4-BE49-F238E27FC236}">
                <a16:creationId xmlns:a16="http://schemas.microsoft.com/office/drawing/2014/main" id="{425F9923-7A87-9F45-9A22-F20B2AF83F46}"/>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0B538DB1-6292-0040-A677-7508B338B7C7}"/>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80390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3F7EE-C33D-7646-AD1C-4EC3E113F46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7BAFFE0-AB4A-4749-9993-CDDE6EADBA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404FE73-D0AA-4147-AE76-5B340F501322}"/>
              </a:ext>
            </a:extLst>
          </p:cNvPr>
          <p:cNvSpPr>
            <a:spLocks noGrp="1"/>
          </p:cNvSpPr>
          <p:nvPr>
            <p:ph type="dt" sz="half" idx="10"/>
          </p:nvPr>
        </p:nvSpPr>
        <p:spPr/>
        <p:txBody>
          <a:bodyPr/>
          <a:lstStyle/>
          <a:p>
            <a:fld id="{FE77FBB6-DD7F-9645-A661-73B616BC2C05}"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0E1F6B75-DFE6-364A-AC2E-F027D35CDAE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AD708B8-6689-5141-88B6-459B8F81D333}"/>
              </a:ext>
            </a:extLst>
          </p:cNvPr>
          <p:cNvSpPr>
            <a:spLocks noGrp="1"/>
          </p:cNvSpPr>
          <p:nvPr>
            <p:ph type="sldNum" sz="quarter" idx="12"/>
          </p:nvPr>
        </p:nvSpPr>
        <p:spPr/>
        <p:txBody>
          <a:bodyPr/>
          <a:lstStyle/>
          <a:p>
            <a:fld id="{C1C797DB-E63A-4748-9D27-B04E157546DA}" type="slidenum">
              <a:rPr lang="nl-NL" smtClean="0"/>
              <a:t>‹nr.›</a:t>
            </a:fld>
            <a:endParaRPr lang="nl-NL"/>
          </a:p>
        </p:txBody>
      </p:sp>
    </p:spTree>
    <p:extLst>
      <p:ext uri="{BB962C8B-B14F-4D97-AF65-F5344CB8AC3E}">
        <p14:creationId xmlns:p14="http://schemas.microsoft.com/office/powerpoint/2010/main" val="2146861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9BA4F8-74C5-D349-897E-1AD4CB88A08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97782CE-994F-894F-B98C-6597C2EC4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1D9751B-E195-024A-84FA-5972609A1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EAFAD9-6DDF-0046-9503-63D32F73947F}"/>
              </a:ext>
            </a:extLst>
          </p:cNvPr>
          <p:cNvSpPr>
            <a:spLocks noGrp="1"/>
          </p:cNvSpPr>
          <p:nvPr>
            <p:ph type="dt" sz="half" idx="10"/>
          </p:nvPr>
        </p:nvSpPr>
        <p:spPr/>
        <p:txBody>
          <a:bodyPr/>
          <a:lstStyle/>
          <a:p>
            <a:fld id="{42A54C80-263E-416B-A8E0-580EDEADCBDC}" type="datetimeFigureOut">
              <a:rPr lang="en-US" smtClean="0"/>
              <a:t>1/24/20</a:t>
            </a:fld>
            <a:endParaRPr lang="en-US" dirty="0"/>
          </a:p>
        </p:txBody>
      </p:sp>
      <p:sp>
        <p:nvSpPr>
          <p:cNvPr id="6" name="Tijdelijke aanduiding voor voettekst 5">
            <a:extLst>
              <a:ext uri="{FF2B5EF4-FFF2-40B4-BE49-F238E27FC236}">
                <a16:creationId xmlns:a16="http://schemas.microsoft.com/office/drawing/2014/main" id="{A979CE4B-1330-D848-B263-16CDBFA230BF}"/>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7F917DA1-0637-7543-9DED-D5E667DD289B}"/>
              </a:ext>
            </a:extLst>
          </p:cNvPr>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1590640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05C73-0790-F24F-862E-4860D53BA57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4777D24-5283-6846-8A39-F7D91F5C05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4D5A810-8D27-214A-8808-3BAECE6FE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9C5C461-3AD9-DC46-8C3C-49F96FE50FC3}"/>
              </a:ext>
            </a:extLst>
          </p:cNvPr>
          <p:cNvSpPr>
            <a:spLocks noGrp="1"/>
          </p:cNvSpPr>
          <p:nvPr>
            <p:ph type="dt" sz="half" idx="10"/>
          </p:nvPr>
        </p:nvSpPr>
        <p:spPr/>
        <p:txBody>
          <a:bodyPr/>
          <a:lstStyle/>
          <a:p>
            <a:fld id="{B61BEF0D-F0BB-DE4B-95CE-6DB70DBA9567}" type="datetimeFigureOut">
              <a:rPr lang="en-US" smtClean="0"/>
              <a:pPr/>
              <a:t>1/24/20</a:t>
            </a:fld>
            <a:endParaRPr lang="en-US" dirty="0"/>
          </a:p>
        </p:txBody>
      </p:sp>
      <p:sp>
        <p:nvSpPr>
          <p:cNvPr id="6" name="Tijdelijke aanduiding voor voettekst 5">
            <a:extLst>
              <a:ext uri="{FF2B5EF4-FFF2-40B4-BE49-F238E27FC236}">
                <a16:creationId xmlns:a16="http://schemas.microsoft.com/office/drawing/2014/main" id="{9F682445-05A2-B14B-BACC-8F48B50BC260}"/>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BDA0C834-17B5-554E-A0B1-E0860CFB4568}"/>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175422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5A2A2-ADDA-6242-B911-009786FC6D0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4090C6D-97A9-BC46-A58D-982F9B45292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F1BCB1-13F5-9D49-972B-3D20DE28FFA4}"/>
              </a:ext>
            </a:extLst>
          </p:cNvPr>
          <p:cNvSpPr>
            <a:spLocks noGrp="1"/>
          </p:cNvSpPr>
          <p:nvPr>
            <p:ph type="dt" sz="half" idx="10"/>
          </p:nvPr>
        </p:nvSpPr>
        <p:spPr/>
        <p:txBody>
          <a:bodyPr/>
          <a:lstStyle/>
          <a:p>
            <a:fld id="{55C6B4A9-1611-4792-9094-5F34BCA07E0B}" type="datetimeFigureOut">
              <a:rPr lang="en-US" smtClean="0"/>
              <a:t>1/24/20</a:t>
            </a:fld>
            <a:endParaRPr lang="en-US" dirty="0"/>
          </a:p>
        </p:txBody>
      </p:sp>
      <p:sp>
        <p:nvSpPr>
          <p:cNvPr id="5" name="Tijdelijke aanduiding voor voettekst 4">
            <a:extLst>
              <a:ext uri="{FF2B5EF4-FFF2-40B4-BE49-F238E27FC236}">
                <a16:creationId xmlns:a16="http://schemas.microsoft.com/office/drawing/2014/main" id="{1E1B3459-8F85-4147-BB58-C9E47BC8925E}"/>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985B6D9B-CE37-9B49-BC02-F0FF6631F078}"/>
              </a:ext>
            </a:extLst>
          </p:cNvPr>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3174713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8288B9A-B9E8-6640-8DF8-A97FEBD897A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24C9924-9357-C64E-9C14-BF29B6446BF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2E6549-E2BF-1C41-B370-1CCA06CF010C}"/>
              </a:ext>
            </a:extLst>
          </p:cNvPr>
          <p:cNvSpPr>
            <a:spLocks noGrp="1"/>
          </p:cNvSpPr>
          <p:nvPr>
            <p:ph type="dt" sz="half" idx="10"/>
          </p:nvPr>
        </p:nvSpPr>
        <p:spPr/>
        <p:txBody>
          <a:bodyPr/>
          <a:lstStyle/>
          <a:p>
            <a:fld id="{B61BEF0D-F0BB-DE4B-95CE-6DB70DBA9567}" type="datetimeFigureOut">
              <a:rPr lang="en-US" smtClean="0"/>
              <a:pPr/>
              <a:t>1/24/20</a:t>
            </a:fld>
            <a:endParaRPr lang="en-US" dirty="0"/>
          </a:p>
        </p:txBody>
      </p:sp>
      <p:sp>
        <p:nvSpPr>
          <p:cNvPr id="5" name="Tijdelijke aanduiding voor voettekst 4">
            <a:extLst>
              <a:ext uri="{FF2B5EF4-FFF2-40B4-BE49-F238E27FC236}">
                <a16:creationId xmlns:a16="http://schemas.microsoft.com/office/drawing/2014/main" id="{A5D9C491-0B54-C347-A1F1-07FB9141B11F}"/>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8CF3C6FA-C87F-664C-A993-8EF8964C497F}"/>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282010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F0DA25-3704-7A4A-9CE3-E85AD6A4450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E94563E-FEEF-3A4B-8FAF-898C20D5374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B27A51B-5D63-D748-AB48-A707A717C17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559EDCB-38E8-0D48-9BCA-D6F72E6DECB5}"/>
              </a:ext>
            </a:extLst>
          </p:cNvPr>
          <p:cNvSpPr>
            <a:spLocks noGrp="1"/>
          </p:cNvSpPr>
          <p:nvPr>
            <p:ph type="dt" sz="half" idx="10"/>
          </p:nvPr>
        </p:nvSpPr>
        <p:spPr/>
        <p:txBody>
          <a:bodyPr/>
          <a:lstStyle/>
          <a:p>
            <a:fld id="{FE77FBB6-DD7F-9645-A661-73B616BC2C05}" type="datetimeFigureOut">
              <a:rPr lang="nl-NL" smtClean="0"/>
              <a:t>24-01-20</a:t>
            </a:fld>
            <a:endParaRPr lang="nl-NL"/>
          </a:p>
        </p:txBody>
      </p:sp>
      <p:sp>
        <p:nvSpPr>
          <p:cNvPr id="6" name="Tijdelijke aanduiding voor voettekst 5">
            <a:extLst>
              <a:ext uri="{FF2B5EF4-FFF2-40B4-BE49-F238E27FC236}">
                <a16:creationId xmlns:a16="http://schemas.microsoft.com/office/drawing/2014/main" id="{BDB00FC2-0534-664D-A09E-E0B511F38C5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C5F4452-1EAC-794A-A239-E8DFB21C2151}"/>
              </a:ext>
            </a:extLst>
          </p:cNvPr>
          <p:cNvSpPr>
            <a:spLocks noGrp="1"/>
          </p:cNvSpPr>
          <p:nvPr>
            <p:ph type="sldNum" sz="quarter" idx="12"/>
          </p:nvPr>
        </p:nvSpPr>
        <p:spPr/>
        <p:txBody>
          <a:bodyPr/>
          <a:lstStyle/>
          <a:p>
            <a:fld id="{C1C797DB-E63A-4748-9D27-B04E157546DA}" type="slidenum">
              <a:rPr lang="nl-NL" smtClean="0"/>
              <a:t>‹nr.›</a:t>
            </a:fld>
            <a:endParaRPr lang="nl-NL"/>
          </a:p>
        </p:txBody>
      </p:sp>
    </p:spTree>
    <p:extLst>
      <p:ext uri="{BB962C8B-B14F-4D97-AF65-F5344CB8AC3E}">
        <p14:creationId xmlns:p14="http://schemas.microsoft.com/office/powerpoint/2010/main" val="732559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87182-9901-B343-8B2F-E662341D1BC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7D720E3-8D6C-5A4D-8B89-8FDC3D575D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B951EC3-49C4-EB4C-9B34-03E8B7D322E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A26DCF-43D4-F44C-828B-5B211BD462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14DF666-7259-8E4D-8B5B-D39FC4A2FAA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1F80A1E-5B55-E548-A8FC-D26A3AA10275}"/>
              </a:ext>
            </a:extLst>
          </p:cNvPr>
          <p:cNvSpPr>
            <a:spLocks noGrp="1"/>
          </p:cNvSpPr>
          <p:nvPr>
            <p:ph type="dt" sz="half" idx="10"/>
          </p:nvPr>
        </p:nvSpPr>
        <p:spPr/>
        <p:txBody>
          <a:bodyPr/>
          <a:lstStyle/>
          <a:p>
            <a:fld id="{FE77FBB6-DD7F-9645-A661-73B616BC2C05}" type="datetimeFigureOut">
              <a:rPr lang="nl-NL" smtClean="0"/>
              <a:t>24-01-20</a:t>
            </a:fld>
            <a:endParaRPr lang="nl-NL"/>
          </a:p>
        </p:txBody>
      </p:sp>
      <p:sp>
        <p:nvSpPr>
          <p:cNvPr id="8" name="Tijdelijke aanduiding voor voettekst 7">
            <a:extLst>
              <a:ext uri="{FF2B5EF4-FFF2-40B4-BE49-F238E27FC236}">
                <a16:creationId xmlns:a16="http://schemas.microsoft.com/office/drawing/2014/main" id="{824DBF66-0183-4744-9F15-1108FC70D8F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19FA5DF-E538-934A-AAEF-8C43E5BE002D}"/>
              </a:ext>
            </a:extLst>
          </p:cNvPr>
          <p:cNvSpPr>
            <a:spLocks noGrp="1"/>
          </p:cNvSpPr>
          <p:nvPr>
            <p:ph type="sldNum" sz="quarter" idx="12"/>
          </p:nvPr>
        </p:nvSpPr>
        <p:spPr/>
        <p:txBody>
          <a:bodyPr/>
          <a:lstStyle/>
          <a:p>
            <a:fld id="{C1C797DB-E63A-4748-9D27-B04E157546DA}" type="slidenum">
              <a:rPr lang="nl-NL" smtClean="0"/>
              <a:t>‹nr.›</a:t>
            </a:fld>
            <a:endParaRPr lang="nl-NL"/>
          </a:p>
        </p:txBody>
      </p:sp>
    </p:spTree>
    <p:extLst>
      <p:ext uri="{BB962C8B-B14F-4D97-AF65-F5344CB8AC3E}">
        <p14:creationId xmlns:p14="http://schemas.microsoft.com/office/powerpoint/2010/main" val="415417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FF3AD-753C-6D4B-A870-D15259A4033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B82452E-8778-DC4C-8506-1F284B031093}"/>
              </a:ext>
            </a:extLst>
          </p:cNvPr>
          <p:cNvSpPr>
            <a:spLocks noGrp="1"/>
          </p:cNvSpPr>
          <p:nvPr>
            <p:ph type="dt" sz="half" idx="10"/>
          </p:nvPr>
        </p:nvSpPr>
        <p:spPr/>
        <p:txBody>
          <a:bodyPr/>
          <a:lstStyle/>
          <a:p>
            <a:fld id="{FE77FBB6-DD7F-9645-A661-73B616BC2C05}" type="datetimeFigureOut">
              <a:rPr lang="nl-NL" smtClean="0"/>
              <a:t>24-01-20</a:t>
            </a:fld>
            <a:endParaRPr lang="nl-NL"/>
          </a:p>
        </p:txBody>
      </p:sp>
      <p:sp>
        <p:nvSpPr>
          <p:cNvPr id="4" name="Tijdelijke aanduiding voor voettekst 3">
            <a:extLst>
              <a:ext uri="{FF2B5EF4-FFF2-40B4-BE49-F238E27FC236}">
                <a16:creationId xmlns:a16="http://schemas.microsoft.com/office/drawing/2014/main" id="{59C80F0C-DD40-604C-8959-EF82468DCA2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EC47BEB-591A-954A-A6ED-6CF6C401B1E7}"/>
              </a:ext>
            </a:extLst>
          </p:cNvPr>
          <p:cNvSpPr>
            <a:spLocks noGrp="1"/>
          </p:cNvSpPr>
          <p:nvPr>
            <p:ph type="sldNum" sz="quarter" idx="12"/>
          </p:nvPr>
        </p:nvSpPr>
        <p:spPr/>
        <p:txBody>
          <a:bodyPr/>
          <a:lstStyle/>
          <a:p>
            <a:fld id="{C1C797DB-E63A-4748-9D27-B04E157546DA}" type="slidenum">
              <a:rPr lang="nl-NL" smtClean="0"/>
              <a:t>‹nr.›</a:t>
            </a:fld>
            <a:endParaRPr lang="nl-NL"/>
          </a:p>
        </p:txBody>
      </p:sp>
    </p:spTree>
    <p:extLst>
      <p:ext uri="{BB962C8B-B14F-4D97-AF65-F5344CB8AC3E}">
        <p14:creationId xmlns:p14="http://schemas.microsoft.com/office/powerpoint/2010/main" val="2570069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AB92922-EB11-1F46-9615-5BFA412A427F}"/>
              </a:ext>
            </a:extLst>
          </p:cNvPr>
          <p:cNvSpPr>
            <a:spLocks noGrp="1"/>
          </p:cNvSpPr>
          <p:nvPr>
            <p:ph type="dt" sz="half" idx="10"/>
          </p:nvPr>
        </p:nvSpPr>
        <p:spPr/>
        <p:txBody>
          <a:bodyPr/>
          <a:lstStyle/>
          <a:p>
            <a:fld id="{FE77FBB6-DD7F-9645-A661-73B616BC2C05}" type="datetimeFigureOut">
              <a:rPr lang="nl-NL" smtClean="0"/>
              <a:t>24-01-20</a:t>
            </a:fld>
            <a:endParaRPr lang="nl-NL"/>
          </a:p>
        </p:txBody>
      </p:sp>
      <p:sp>
        <p:nvSpPr>
          <p:cNvPr id="3" name="Tijdelijke aanduiding voor voettekst 2">
            <a:extLst>
              <a:ext uri="{FF2B5EF4-FFF2-40B4-BE49-F238E27FC236}">
                <a16:creationId xmlns:a16="http://schemas.microsoft.com/office/drawing/2014/main" id="{B59703FD-6D57-4543-A783-EFF3369D54A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1AB8FF5-0B58-834B-99C3-412E03E97A2A}"/>
              </a:ext>
            </a:extLst>
          </p:cNvPr>
          <p:cNvSpPr>
            <a:spLocks noGrp="1"/>
          </p:cNvSpPr>
          <p:nvPr>
            <p:ph type="sldNum" sz="quarter" idx="12"/>
          </p:nvPr>
        </p:nvSpPr>
        <p:spPr/>
        <p:txBody>
          <a:bodyPr/>
          <a:lstStyle/>
          <a:p>
            <a:fld id="{C1C797DB-E63A-4748-9D27-B04E157546DA}" type="slidenum">
              <a:rPr lang="nl-NL" smtClean="0"/>
              <a:t>‹nr.›</a:t>
            </a:fld>
            <a:endParaRPr lang="nl-NL"/>
          </a:p>
        </p:txBody>
      </p:sp>
    </p:spTree>
    <p:extLst>
      <p:ext uri="{BB962C8B-B14F-4D97-AF65-F5344CB8AC3E}">
        <p14:creationId xmlns:p14="http://schemas.microsoft.com/office/powerpoint/2010/main" val="27146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A71CC-406C-2E4D-A5CB-22D58F53781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9830F01-85AD-A940-B867-6283DAF33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8F39C6C-0DC6-3C4E-8E8F-9B2B0F911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E4AC2E8-EFCA-9040-A6F0-1DB7A2F8EADB}"/>
              </a:ext>
            </a:extLst>
          </p:cNvPr>
          <p:cNvSpPr>
            <a:spLocks noGrp="1"/>
          </p:cNvSpPr>
          <p:nvPr>
            <p:ph type="dt" sz="half" idx="10"/>
          </p:nvPr>
        </p:nvSpPr>
        <p:spPr/>
        <p:txBody>
          <a:bodyPr/>
          <a:lstStyle/>
          <a:p>
            <a:fld id="{FE77FBB6-DD7F-9645-A661-73B616BC2C05}" type="datetimeFigureOut">
              <a:rPr lang="nl-NL" smtClean="0"/>
              <a:t>24-01-20</a:t>
            </a:fld>
            <a:endParaRPr lang="nl-NL"/>
          </a:p>
        </p:txBody>
      </p:sp>
      <p:sp>
        <p:nvSpPr>
          <p:cNvPr id="6" name="Tijdelijke aanduiding voor voettekst 5">
            <a:extLst>
              <a:ext uri="{FF2B5EF4-FFF2-40B4-BE49-F238E27FC236}">
                <a16:creationId xmlns:a16="http://schemas.microsoft.com/office/drawing/2014/main" id="{61F879E4-7352-C646-899B-CED67CDEBF3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DEB03CE-BFFF-C64B-9046-B8A0CA179740}"/>
              </a:ext>
            </a:extLst>
          </p:cNvPr>
          <p:cNvSpPr>
            <a:spLocks noGrp="1"/>
          </p:cNvSpPr>
          <p:nvPr>
            <p:ph type="sldNum" sz="quarter" idx="12"/>
          </p:nvPr>
        </p:nvSpPr>
        <p:spPr/>
        <p:txBody>
          <a:bodyPr/>
          <a:lstStyle/>
          <a:p>
            <a:fld id="{C1C797DB-E63A-4748-9D27-B04E157546DA}" type="slidenum">
              <a:rPr lang="nl-NL" smtClean="0"/>
              <a:t>‹nr.›</a:t>
            </a:fld>
            <a:endParaRPr lang="nl-NL"/>
          </a:p>
        </p:txBody>
      </p:sp>
    </p:spTree>
    <p:extLst>
      <p:ext uri="{BB962C8B-B14F-4D97-AF65-F5344CB8AC3E}">
        <p14:creationId xmlns:p14="http://schemas.microsoft.com/office/powerpoint/2010/main" val="14633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4A80A-F89B-3244-AC88-2FCBAC13F0C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0F44B3A-A2AF-2340-9C32-28BFA052E8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EE32B7E-8EC2-EA43-AC6D-1916191CE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C0A9DBA-61B7-7442-BE8A-E54AAA28E8D6}"/>
              </a:ext>
            </a:extLst>
          </p:cNvPr>
          <p:cNvSpPr>
            <a:spLocks noGrp="1"/>
          </p:cNvSpPr>
          <p:nvPr>
            <p:ph type="dt" sz="half" idx="10"/>
          </p:nvPr>
        </p:nvSpPr>
        <p:spPr/>
        <p:txBody>
          <a:bodyPr/>
          <a:lstStyle/>
          <a:p>
            <a:fld id="{FE77FBB6-DD7F-9645-A661-73B616BC2C05}" type="datetimeFigureOut">
              <a:rPr lang="nl-NL" smtClean="0"/>
              <a:t>24-01-20</a:t>
            </a:fld>
            <a:endParaRPr lang="nl-NL"/>
          </a:p>
        </p:txBody>
      </p:sp>
      <p:sp>
        <p:nvSpPr>
          <p:cNvPr id="6" name="Tijdelijke aanduiding voor voettekst 5">
            <a:extLst>
              <a:ext uri="{FF2B5EF4-FFF2-40B4-BE49-F238E27FC236}">
                <a16:creationId xmlns:a16="http://schemas.microsoft.com/office/drawing/2014/main" id="{F2BA205F-AAF4-A742-BBE7-2EAA34CF37A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56A1F1-4CEC-E941-88A5-383B9FDED9FB}"/>
              </a:ext>
            </a:extLst>
          </p:cNvPr>
          <p:cNvSpPr>
            <a:spLocks noGrp="1"/>
          </p:cNvSpPr>
          <p:nvPr>
            <p:ph type="sldNum" sz="quarter" idx="12"/>
          </p:nvPr>
        </p:nvSpPr>
        <p:spPr/>
        <p:txBody>
          <a:bodyPr/>
          <a:lstStyle/>
          <a:p>
            <a:fld id="{C1C797DB-E63A-4748-9D27-B04E157546DA}" type="slidenum">
              <a:rPr lang="nl-NL" smtClean="0"/>
              <a:t>‹nr.›</a:t>
            </a:fld>
            <a:endParaRPr lang="nl-NL"/>
          </a:p>
        </p:txBody>
      </p:sp>
    </p:spTree>
    <p:extLst>
      <p:ext uri="{BB962C8B-B14F-4D97-AF65-F5344CB8AC3E}">
        <p14:creationId xmlns:p14="http://schemas.microsoft.com/office/powerpoint/2010/main" val="2951211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EDB1389-FEFD-674F-92B6-1224704016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ABCCB0C-C1F4-9A41-9EEE-28C69CFBC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56963B-EDDB-1C4F-9834-F1D4657C2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7FBB6-DD7F-9645-A661-73B616BC2C05}" type="datetimeFigureOut">
              <a:rPr lang="nl-NL" smtClean="0"/>
              <a:t>24-01-20</a:t>
            </a:fld>
            <a:endParaRPr lang="nl-NL"/>
          </a:p>
        </p:txBody>
      </p:sp>
      <p:sp>
        <p:nvSpPr>
          <p:cNvPr id="5" name="Tijdelijke aanduiding voor voettekst 4">
            <a:extLst>
              <a:ext uri="{FF2B5EF4-FFF2-40B4-BE49-F238E27FC236}">
                <a16:creationId xmlns:a16="http://schemas.microsoft.com/office/drawing/2014/main" id="{B82A8861-E4E8-324B-B090-B4DE251A3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D97A8D-996B-8049-BEB8-58E7E0B73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797DB-E63A-4748-9D27-B04E157546DA}" type="slidenum">
              <a:rPr lang="nl-NL" smtClean="0"/>
              <a:t>‹nr.›</a:t>
            </a:fld>
            <a:endParaRPr lang="nl-NL"/>
          </a:p>
        </p:txBody>
      </p:sp>
    </p:spTree>
    <p:extLst>
      <p:ext uri="{BB962C8B-B14F-4D97-AF65-F5344CB8AC3E}">
        <p14:creationId xmlns:p14="http://schemas.microsoft.com/office/powerpoint/2010/main" val="1218763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50E4A6A-84E0-2345-BD1A-07166EB62F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C151A61-9F15-C341-A173-4B838DC36F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8850FF3-36D1-904E-8E1E-64D40443A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1/24/20</a:t>
            </a:fld>
            <a:endParaRPr lang="en-US" dirty="0"/>
          </a:p>
        </p:txBody>
      </p:sp>
      <p:sp>
        <p:nvSpPr>
          <p:cNvPr id="5" name="Tijdelijke aanduiding voor voettekst 4">
            <a:extLst>
              <a:ext uri="{FF2B5EF4-FFF2-40B4-BE49-F238E27FC236}">
                <a16:creationId xmlns:a16="http://schemas.microsoft.com/office/drawing/2014/main" id="{2A79BA81-B97A-BE4B-BFC1-39E106A0C9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4F3CC77F-E6DB-284A-9855-06BAE72CA6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‹nr.›</a:t>
            </a:fld>
            <a:endParaRPr lang="en-US" dirty="0"/>
          </a:p>
        </p:txBody>
      </p:sp>
    </p:spTree>
    <p:extLst>
      <p:ext uri="{BB962C8B-B14F-4D97-AF65-F5344CB8AC3E}">
        <p14:creationId xmlns:p14="http://schemas.microsoft.com/office/powerpoint/2010/main" val="962918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D10D2F2-16FC-614C-96B8-D1A81BE37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51896C9-6CAC-7F4C-8BEC-496492337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9106EC5-6CB3-DB43-955D-7CA67ED82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1/24/20</a:t>
            </a:fld>
            <a:endParaRPr lang="en-US" dirty="0"/>
          </a:p>
        </p:txBody>
      </p:sp>
      <p:sp>
        <p:nvSpPr>
          <p:cNvPr id="5" name="Tijdelijke aanduiding voor voettekst 4">
            <a:extLst>
              <a:ext uri="{FF2B5EF4-FFF2-40B4-BE49-F238E27FC236}">
                <a16:creationId xmlns:a16="http://schemas.microsoft.com/office/drawing/2014/main" id="{BB0AE7C7-78C5-0A4A-A2C6-1D378D9AF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A5DE8D37-D67D-A745-811C-08B0E9CAB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98929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ewereldmorgen.be/artikel/2017/10/09/de-rode-draad-in-het-geknoei-van-de-regering-michel/"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time_continue=3&amp;v=jNezTsrCY0Q" TargetMode="Externa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iki.groenkennisnet.nl/display/FIT/1.+Voedseltransitie%3A+naar+een+duurzamer+en+gezonder+voedselsysteem" TargetMode="Externa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hyperlink" Target="https://wiki.groenkennisnet.nl/display/FIT/2.+Toekomstbeeld+foodsector+tot+2030+en+verwachte+ontwikkelingen+voor+bedrijven" TargetMode="Externa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time_continue=4&amp;v=1ND5Jl-jjmI&amp;feature=emb_logo" TargetMode="Externa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4.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groenkennisnet.nl/nl/groenkennisnet/dossier/dossier-innovatie-in-de-voedingsindustrie.ht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hyperlink" Target="https://youtu.be/76mTZeiuKrc"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hyperlink" Target="https://derekenmachine.nl/caloriebehoefte-berekenen-harris-benedict-formule/" TargetMode="External"/><Relationship Id="rId2" Type="http://schemas.openxmlformats.org/officeDocument/2006/relationships/image" Target="../media/image32.tiff"/><Relationship Id="rId1" Type="http://schemas.openxmlformats.org/officeDocument/2006/relationships/slideLayout" Target="../slideLayouts/slideLayout24.xm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hyperlink" Target="https://www.vitamine-info.nl/" TargetMode="Externa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aart, kijken, rook, stuk&#10;&#10;Automatisch gegenereerde beschrijving">
            <a:extLst>
              <a:ext uri="{FF2B5EF4-FFF2-40B4-BE49-F238E27FC236}">
                <a16:creationId xmlns:a16="http://schemas.microsoft.com/office/drawing/2014/main" id="{C4E78AB3-D77C-C448-AAA2-A0926BE1746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7195" b="11034"/>
          <a:stretch/>
        </p:blipFill>
        <p:spPr>
          <a:xfrm>
            <a:off x="20" y="10"/>
            <a:ext cx="12191980" cy="4571990"/>
          </a:xfrm>
          <a:prstGeom prst="rect">
            <a:avLst/>
          </a:prstGeom>
        </p:spPr>
      </p:pic>
      <p:sp>
        <p:nvSpPr>
          <p:cNvPr id="2" name="Titel 1">
            <a:extLst>
              <a:ext uri="{FF2B5EF4-FFF2-40B4-BE49-F238E27FC236}">
                <a16:creationId xmlns:a16="http://schemas.microsoft.com/office/drawing/2014/main" id="{EF866245-B278-214C-B7D1-9566262D27C3}"/>
              </a:ext>
            </a:extLst>
          </p:cNvPr>
          <p:cNvSpPr>
            <a:spLocks noGrp="1"/>
          </p:cNvSpPr>
          <p:nvPr>
            <p:ph type="ctrTitle"/>
          </p:nvPr>
        </p:nvSpPr>
        <p:spPr>
          <a:xfrm>
            <a:off x="433136" y="5091762"/>
            <a:ext cx="8065971" cy="1264588"/>
          </a:xfrm>
        </p:spPr>
        <p:txBody>
          <a:bodyPr anchor="ctr">
            <a:normAutofit fontScale="90000"/>
          </a:bodyPr>
          <a:lstStyle/>
          <a:p>
            <a:pPr algn="r"/>
            <a:r>
              <a:rPr lang="nl-NL" dirty="0"/>
              <a:t>Rode draad periode 2/deel II</a:t>
            </a:r>
          </a:p>
        </p:txBody>
      </p:sp>
      <p:sp>
        <p:nvSpPr>
          <p:cNvPr id="3" name="Ondertitel 2">
            <a:extLst>
              <a:ext uri="{FF2B5EF4-FFF2-40B4-BE49-F238E27FC236}">
                <a16:creationId xmlns:a16="http://schemas.microsoft.com/office/drawing/2014/main" id="{BC235695-98C3-1A40-8274-B97921BC1632}"/>
              </a:ext>
            </a:extLst>
          </p:cNvPr>
          <p:cNvSpPr>
            <a:spLocks noGrp="1"/>
          </p:cNvSpPr>
          <p:nvPr>
            <p:ph type="subTitle" idx="1"/>
          </p:nvPr>
        </p:nvSpPr>
        <p:spPr>
          <a:xfrm>
            <a:off x="8499107" y="5091763"/>
            <a:ext cx="2974207" cy="1264587"/>
          </a:xfrm>
        </p:spPr>
        <p:txBody>
          <a:bodyPr anchor="ctr">
            <a:normAutofit/>
          </a:bodyPr>
          <a:lstStyle/>
          <a:p>
            <a:pPr algn="l"/>
            <a:r>
              <a:rPr lang="nl-NL" sz="2000" dirty="0"/>
              <a:t>Leerjaar 2</a:t>
            </a:r>
          </a:p>
        </p:txBody>
      </p:sp>
    </p:spTree>
    <p:extLst>
      <p:ext uri="{BB962C8B-B14F-4D97-AF65-F5344CB8AC3E}">
        <p14:creationId xmlns:p14="http://schemas.microsoft.com/office/powerpoint/2010/main" val="559617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ijdelijke aanduiding voor inhoud 3">
            <a:extLst>
              <a:ext uri="{FF2B5EF4-FFF2-40B4-BE49-F238E27FC236}">
                <a16:creationId xmlns:a16="http://schemas.microsoft.com/office/drawing/2014/main" id="{F48BF8DB-9492-E646-8024-C127CE68540D}"/>
              </a:ext>
            </a:extLst>
          </p:cNvPr>
          <p:cNvPicPr>
            <a:picLocks noGrp="1" noChangeAspect="1"/>
          </p:cNvPicPr>
          <p:nvPr>
            <p:ph idx="1"/>
          </p:nvPr>
        </p:nvPicPr>
        <p:blipFill rotWithShape="1">
          <a:blip r:embed="rId2"/>
          <a:srcRect t="4436" r="1" b="9704"/>
          <a:stretch/>
        </p:blipFill>
        <p:spPr>
          <a:xfrm>
            <a:off x="643467" y="643467"/>
            <a:ext cx="10905066" cy="5571066"/>
          </a:xfrm>
          <a:prstGeom prst="rect">
            <a:avLst/>
          </a:prstGeom>
        </p:spPr>
      </p:pic>
    </p:spTree>
    <p:extLst>
      <p:ext uri="{BB962C8B-B14F-4D97-AF65-F5344CB8AC3E}">
        <p14:creationId xmlns:p14="http://schemas.microsoft.com/office/powerpoint/2010/main" val="2044691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81228A0-E5E6-AB4C-9643-58F1C1083DCA}"/>
              </a:ext>
            </a:extLst>
          </p:cNvPr>
          <p:cNvSpPr>
            <a:spLocks noGrp="1"/>
          </p:cNvSpPr>
          <p:nvPr>
            <p:ph type="title"/>
          </p:nvPr>
        </p:nvSpPr>
        <p:spPr>
          <a:xfrm>
            <a:off x="838200" y="963877"/>
            <a:ext cx="3494362" cy="4930246"/>
          </a:xfrm>
        </p:spPr>
        <p:txBody>
          <a:bodyPr>
            <a:normAutofit/>
          </a:bodyPr>
          <a:lstStyle/>
          <a:p>
            <a:pPr algn="r"/>
            <a:r>
              <a:rPr lang="nl-NL">
                <a:solidFill>
                  <a:schemeClr val="accent1"/>
                </a:solidFill>
              </a:rPr>
              <a:t>Wat nog meer……..</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11A9A114-8F7A-EE4F-9905-B4AE9F7E7C33}"/>
              </a:ext>
            </a:extLst>
          </p:cNvPr>
          <p:cNvSpPr>
            <a:spLocks noGrp="1"/>
          </p:cNvSpPr>
          <p:nvPr>
            <p:ph idx="1"/>
          </p:nvPr>
        </p:nvSpPr>
        <p:spPr>
          <a:xfrm>
            <a:off x="4976031" y="963877"/>
            <a:ext cx="6377769" cy="4930246"/>
          </a:xfrm>
        </p:spPr>
        <p:txBody>
          <a:bodyPr anchor="ctr">
            <a:normAutofit/>
          </a:bodyPr>
          <a:lstStyle/>
          <a:p>
            <a:r>
              <a:rPr lang="nl-NL" sz="2400" dirty="0"/>
              <a:t>vermoeidheid</a:t>
            </a:r>
          </a:p>
          <a:p>
            <a:r>
              <a:rPr lang="nl-NL" sz="2400" dirty="0"/>
              <a:t>afwezig gevoel</a:t>
            </a:r>
          </a:p>
          <a:p>
            <a:r>
              <a:rPr lang="nl-NL" sz="2400" dirty="0"/>
              <a:t>hypoglykemie</a:t>
            </a:r>
          </a:p>
          <a:p>
            <a:r>
              <a:rPr lang="nl-NL" sz="2400" dirty="0"/>
              <a:t>slecht werkende stoelgang (vanwege weinig vezels)</a:t>
            </a:r>
          </a:p>
          <a:p>
            <a:r>
              <a:rPr lang="nl-NL" sz="2400" dirty="0"/>
              <a:t>tekorten in de voeding</a:t>
            </a:r>
          </a:p>
          <a:p>
            <a:r>
              <a:rPr lang="nl-NL" sz="2400" dirty="0"/>
              <a:t>nierstenen.</a:t>
            </a:r>
          </a:p>
          <a:p>
            <a:endParaRPr lang="nl-NL" sz="2400" dirty="0"/>
          </a:p>
        </p:txBody>
      </p:sp>
    </p:spTree>
    <p:extLst>
      <p:ext uri="{BB962C8B-B14F-4D97-AF65-F5344CB8AC3E}">
        <p14:creationId xmlns:p14="http://schemas.microsoft.com/office/powerpoint/2010/main" val="3955544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el 1"/>
          <p:cNvSpPr>
            <a:spLocks noGrp="1"/>
          </p:cNvSpPr>
          <p:nvPr>
            <p:ph type="title"/>
          </p:nvPr>
        </p:nvSpPr>
        <p:spPr>
          <a:xfrm>
            <a:off x="904877" y="2415322"/>
            <a:ext cx="3451730" cy="2399869"/>
          </a:xfrm>
        </p:spPr>
        <p:txBody>
          <a:bodyPr>
            <a:normAutofit/>
          </a:bodyPr>
          <a:lstStyle/>
          <a:p>
            <a:pPr algn="ctr"/>
            <a:r>
              <a:rPr lang="nl-NL" sz="3400">
                <a:solidFill>
                  <a:srgbClr val="FFFFFF"/>
                </a:solidFill>
              </a:rPr>
              <a:t>Geschiedenis van de voedingsindustrie</a:t>
            </a:r>
          </a:p>
        </p:txBody>
      </p:sp>
      <p:sp>
        <p:nvSpPr>
          <p:cNvPr id="3" name="Tijdelijke aanduiding voor inhoud 2"/>
          <p:cNvSpPr>
            <a:spLocks noGrp="1"/>
          </p:cNvSpPr>
          <p:nvPr>
            <p:ph idx="1"/>
          </p:nvPr>
        </p:nvSpPr>
        <p:spPr>
          <a:xfrm>
            <a:off x="5120640" y="804672"/>
            <a:ext cx="6281928" cy="5248656"/>
          </a:xfrm>
        </p:spPr>
        <p:txBody>
          <a:bodyPr anchor="ctr">
            <a:normAutofit/>
          </a:bodyPr>
          <a:lstStyle/>
          <a:p>
            <a:r>
              <a:rPr lang="nl-NL" sz="2000">
                <a:hlinkClick r:id="rId2"/>
              </a:rPr>
              <a:t>https://www.youtube.com/watch?time_continue=3&amp;v=jNezTsrCY0Q</a:t>
            </a:r>
            <a:endParaRPr lang="nl-NL" sz="2000"/>
          </a:p>
          <a:p>
            <a:r>
              <a:rPr lang="nl-NL" sz="2000"/>
              <a:t>Les opdracht schrijf in steekwoorden de chronologische volgorde van de ontwikkeling van de voedingsindustrie op.</a:t>
            </a:r>
          </a:p>
          <a:p>
            <a:r>
              <a:rPr lang="nl-NL" sz="2000"/>
              <a:t>Is er sprake van monopolisatie in de voedingsindustrie? </a:t>
            </a:r>
          </a:p>
          <a:p>
            <a:r>
              <a:rPr lang="nl-NL" sz="2000"/>
              <a:t>In hoeverre heeft de globalisering een impact op de voedingsindustrie? Keten, MVO, regelgeving, technologie, vraag en aanbod</a:t>
            </a:r>
          </a:p>
          <a:p>
            <a:endParaRPr lang="nl-NL" sz="2000"/>
          </a:p>
        </p:txBody>
      </p:sp>
    </p:spTree>
    <p:extLst>
      <p:ext uri="{BB962C8B-B14F-4D97-AF65-F5344CB8AC3E}">
        <p14:creationId xmlns:p14="http://schemas.microsoft.com/office/powerpoint/2010/main" val="857607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A5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el 8">
            <a:extLst>
              <a:ext uri="{FF2B5EF4-FFF2-40B4-BE49-F238E27FC236}">
                <a16:creationId xmlns:a16="http://schemas.microsoft.com/office/drawing/2014/main" id="{86049037-CA20-C045-BB69-85DF586D669A}"/>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000" kern="1200" dirty="0">
                <a:solidFill>
                  <a:srgbClr val="FFFFFF"/>
                </a:solidFill>
                <a:latin typeface="+mj-lt"/>
                <a:ea typeface="+mj-ea"/>
                <a:cs typeface="+mj-cs"/>
                <a:hlinkClick r:id="rId2"/>
              </a:rPr>
              <a:t>Link: Voedseltransitie: naar een duurzamer en gezonder voedselsysteem</a:t>
            </a:r>
            <a:br>
              <a:rPr lang="en-US" sz="2000" kern="1200" dirty="0">
                <a:solidFill>
                  <a:srgbClr val="FFFFFF"/>
                </a:solidFill>
                <a:latin typeface="+mj-lt"/>
                <a:ea typeface="+mj-ea"/>
                <a:cs typeface="+mj-cs"/>
              </a:rPr>
            </a:br>
            <a:endParaRPr lang="en-US" sz="2000" kern="1200" dirty="0">
              <a:solidFill>
                <a:srgbClr val="FFFFFF"/>
              </a:solidFill>
              <a:latin typeface="+mj-lt"/>
              <a:ea typeface="+mj-ea"/>
              <a:cs typeface="+mj-cs"/>
            </a:endParaRPr>
          </a:p>
        </p:txBody>
      </p:sp>
      <p:pic>
        <p:nvPicPr>
          <p:cNvPr id="5" name="Tijdelijke aanduiding voor inhoud 4"/>
          <p:cNvPicPr>
            <a:picLocks noGrp="1" noChangeAspect="1"/>
          </p:cNvPicPr>
          <p:nvPr>
            <p:ph idx="1"/>
          </p:nvPr>
        </p:nvPicPr>
        <p:blipFill rotWithShape="1">
          <a:blip r:embed="rId3"/>
          <a:stretch/>
        </p:blipFill>
        <p:spPr>
          <a:xfrm>
            <a:off x="4038600" y="1313299"/>
            <a:ext cx="5495370" cy="3091146"/>
          </a:xfrm>
          <a:prstGeom prst="rect">
            <a:avLst/>
          </a:prstGeom>
        </p:spPr>
      </p:pic>
      <p:sp>
        <p:nvSpPr>
          <p:cNvPr id="4" name="Rechthoek 3">
            <a:extLst>
              <a:ext uri="{FF2B5EF4-FFF2-40B4-BE49-F238E27FC236}">
                <a16:creationId xmlns:a16="http://schemas.microsoft.com/office/drawing/2014/main" id="{30985E6B-DDBE-3E4D-981C-4DD279E77663}"/>
              </a:ext>
            </a:extLst>
          </p:cNvPr>
          <p:cNvSpPr/>
          <p:nvPr/>
        </p:nvSpPr>
        <p:spPr>
          <a:xfrm>
            <a:off x="4038600" y="4884873"/>
            <a:ext cx="7188199" cy="1292090"/>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Om op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termijn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voldoende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duurzaam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gezond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voedsel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gezonde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leefomgeving</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kunnen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garanderen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zijn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aanpassingen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noodzakelijk</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in het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voedselsysteem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voedseltransitie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betekent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wij</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op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hele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andere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manier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gaan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produceren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consumeren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394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40079" y="4526280"/>
            <a:ext cx="7410681" cy="1737360"/>
          </a:xfrm>
        </p:spPr>
        <p:txBody>
          <a:bodyPr>
            <a:normAutofit fontScale="90000"/>
          </a:bodyPr>
          <a:lstStyle/>
          <a:p>
            <a:r>
              <a:rPr lang="nl-NL" sz="3400" dirty="0">
                <a:hlinkClick r:id="rId2"/>
              </a:rPr>
              <a:t>2.  Link: Toekomstbeeld foodsector tot 2030 en verwachte ontwikkelingen voor bedrijven</a:t>
            </a:r>
            <a:br>
              <a:rPr lang="nl-NL" sz="3400" dirty="0"/>
            </a:br>
            <a:endParaRPr lang="nl-NL" sz="3400" dirty="0"/>
          </a:p>
        </p:txBody>
      </p:sp>
      <p:sp>
        <p:nvSpPr>
          <p:cNvPr id="3" name="Tijdelijke aanduiding voor inhoud 2"/>
          <p:cNvSpPr>
            <a:spLocks noGrp="1"/>
          </p:cNvSpPr>
          <p:nvPr>
            <p:ph idx="1"/>
          </p:nvPr>
        </p:nvSpPr>
        <p:spPr>
          <a:xfrm>
            <a:off x="640080" y="595293"/>
            <a:ext cx="5676637" cy="3463951"/>
          </a:xfrm>
        </p:spPr>
        <p:txBody>
          <a:bodyPr anchor="ctr">
            <a:normAutofit/>
          </a:bodyPr>
          <a:lstStyle/>
          <a:p>
            <a:r>
              <a:rPr lang="nl-NL" sz="1800" dirty="0"/>
              <a:t>Huidige aanbod: Gericht op prijs; Gezondheid van consumenten en van ondernemingen, innovatie en kwaliteit, maar ook dier en milieu lijken hieronder te  lijden.</a:t>
            </a:r>
          </a:p>
          <a:p>
            <a:r>
              <a:rPr lang="nl-NL" sz="1800" dirty="0"/>
              <a:t>Voorbeelden; plofkip, gekkekoeienziekte, bodemuitputting </a:t>
            </a:r>
            <a:r>
              <a:rPr lang="nl-NL" sz="1800" dirty="0" err="1"/>
              <a:t>etc</a:t>
            </a:r>
            <a:endParaRPr lang="nl-NL" sz="1800" dirty="0"/>
          </a:p>
        </p:txBody>
      </p:sp>
      <p:sp>
        <p:nvSpPr>
          <p:cNvPr id="10" name="Freeform: Shape 9">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178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1"/>
          <p:cNvSpPr>
            <a:spLocks noChangeArrowheads="1"/>
          </p:cNvSpPr>
          <p:nvPr/>
        </p:nvSpPr>
        <p:spPr bwMode="auto">
          <a:xfrm>
            <a:off x="838200" y="2057400"/>
            <a:ext cx="2743200" cy="2743200"/>
          </a:xfrm>
          <a:prstGeom prst="ellipse">
            <a:avLst/>
          </a:prstGeom>
          <a:solidFill>
            <a:srgbClr val="262626"/>
          </a:solidFill>
          <a:ln w="174625" cmpd="thinThick">
            <a:solidFill>
              <a:srgbClr val="262626"/>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altLang="nl-NL" sz="1800" b="0" i="0" u="sng" strike="noStrike" kern="1200" cap="none" spc="0" normalizeH="0" baseline="0" noProof="0">
                <a:ln>
                  <a:noFill/>
                </a:ln>
                <a:solidFill>
                  <a:srgbClr val="FFFFFF"/>
                </a:solidFill>
                <a:effectLst/>
                <a:uLnTx/>
                <a:uFillTx/>
                <a:latin typeface="Calibri Light" panose="020F0302020204030204"/>
                <a:ea typeface="+mn-ea"/>
                <a:cs typeface="+mn-cs"/>
              </a:rPr>
              <a:t>Tabel 1: Weergave van de trends (bron letterlijke tekst: Food 2030, rapport ING)</a:t>
            </a:r>
            <a:endParaRPr kumimoji="0" lang="en-US" altLang="nl-NL" sz="1800" b="0" i="0" u="none" strike="noStrike" kern="1200" cap="none" spc="0" normalizeH="0" baseline="0" noProof="0">
              <a:ln>
                <a:noFill/>
              </a:ln>
              <a:solidFill>
                <a:srgbClr val="FFFFFF"/>
              </a:solidFill>
              <a:effectLst/>
              <a:uLnTx/>
              <a:uFillTx/>
              <a:latin typeface="Calibri Light" panose="020F0302020204030204"/>
              <a:ea typeface="+mn-ea"/>
              <a:cs typeface="+mn-cs"/>
            </a:endParaRPr>
          </a:p>
          <a:p>
            <a:pPr marL="0" marR="0" lvl="0" indent="0" algn="ctr" defTabSz="914400" rtl="0" eaLnBrk="1" fontAlgn="base" latinLnBrk="0" hangingPunct="1">
              <a:lnSpc>
                <a:spcPct val="90000"/>
              </a:lnSpc>
              <a:spcBef>
                <a:spcPct val="0"/>
              </a:spcBef>
              <a:spcAft>
                <a:spcPts val="600"/>
              </a:spcAft>
              <a:buClrTx/>
              <a:buSzTx/>
              <a:buFontTx/>
              <a:buNone/>
              <a:tabLst/>
              <a:defRPr/>
            </a:pPr>
            <a:br>
              <a:rPr kumimoji="0" lang="en-US" altLang="nl-NL" sz="1800" b="0" i="0" u="none" strike="noStrike" kern="1200" cap="none" spc="0" normalizeH="0" baseline="0" noProof="0">
                <a:ln>
                  <a:noFill/>
                </a:ln>
                <a:solidFill>
                  <a:srgbClr val="FFFFFF"/>
                </a:solidFill>
                <a:effectLst/>
                <a:uLnTx/>
                <a:uFillTx/>
                <a:latin typeface="Calibri Light" panose="020F0302020204030204"/>
                <a:ea typeface="+mn-ea"/>
                <a:cs typeface="+mn-cs"/>
              </a:rPr>
            </a:br>
            <a:endParaRPr kumimoji="0" lang="en-US" altLang="nl-NL" sz="1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graphicFrame>
        <p:nvGraphicFramePr>
          <p:cNvPr id="4" name="Tijdelijke aanduiding voor inhoud 3"/>
          <p:cNvGraphicFramePr>
            <a:graphicFrameLocks noGrp="1"/>
          </p:cNvGraphicFramePr>
          <p:nvPr>
            <p:ph idx="1"/>
          </p:nvPr>
        </p:nvGraphicFramePr>
        <p:xfrm>
          <a:off x="4038600" y="1581073"/>
          <a:ext cx="7315200" cy="3695858"/>
        </p:xfrm>
        <a:graphic>
          <a:graphicData uri="http://schemas.openxmlformats.org/drawingml/2006/table">
            <a:tbl>
              <a:tblPr firstRow="1" bandRow="1"/>
              <a:tblGrid>
                <a:gridCol w="3680199">
                  <a:extLst>
                    <a:ext uri="{9D8B030D-6E8A-4147-A177-3AD203B41FA5}">
                      <a16:colId xmlns:a16="http://schemas.microsoft.com/office/drawing/2014/main" val="2398355314"/>
                    </a:ext>
                  </a:extLst>
                </a:gridCol>
                <a:gridCol w="3635001">
                  <a:extLst>
                    <a:ext uri="{9D8B030D-6E8A-4147-A177-3AD203B41FA5}">
                      <a16:colId xmlns:a16="http://schemas.microsoft.com/office/drawing/2014/main" val="2908988591"/>
                    </a:ext>
                  </a:extLst>
                </a:gridCol>
              </a:tblGrid>
              <a:tr h="264373">
                <a:tc gridSpan="2">
                  <a:txBody>
                    <a:bodyPr/>
                    <a:lstStyle/>
                    <a:p>
                      <a:pPr algn="l" fontAlgn="t"/>
                      <a:r>
                        <a:rPr lang="nl-NL" sz="1300" b="1">
                          <a:solidFill>
                            <a:srgbClr val="172B4D"/>
                          </a:solidFill>
                          <a:effectLst/>
                        </a:rPr>
                        <a:t>Trends</a:t>
                      </a:r>
                    </a:p>
                  </a:txBody>
                  <a:tcPr marL="22127" marR="22127" marT="15489" marB="15489">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4F5F7"/>
                    </a:solidFill>
                  </a:tcPr>
                </a:tc>
                <a:tc hMerge="1">
                  <a:txBody>
                    <a:bodyPr/>
                    <a:lstStyle/>
                    <a:p>
                      <a:endParaRPr lang="nl-NL"/>
                    </a:p>
                  </a:txBody>
                  <a:tcPr/>
                </a:tc>
                <a:extLst>
                  <a:ext uri="{0D108BD9-81ED-4DB2-BD59-A6C34878D82A}">
                    <a16:rowId xmlns:a16="http://schemas.microsoft.com/office/drawing/2014/main" val="1966558129"/>
                  </a:ext>
                </a:extLst>
              </a:tr>
              <a:tr h="1076178">
                <a:tc>
                  <a:txBody>
                    <a:bodyPr/>
                    <a:lstStyle/>
                    <a:p>
                      <a:pPr algn="l" fontAlgn="t"/>
                      <a:r>
                        <a:rPr lang="nl-NL" sz="1300">
                          <a:effectLst/>
                        </a:rPr>
                        <a:t>Een groeiende wereldbevolking kent in 2030 een grotere behoefte aan voedsel. Tegelijkertijd wordt ook differentiatie gewenst door vergrijzing en individualisering. Innovatie is vereist om in behoeften te voorzien.</a:t>
                      </a:r>
                    </a:p>
                  </a:txBody>
                  <a:tcPr marL="22127" marR="22127" marT="15489" marB="15489">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E3FCEF"/>
                    </a:solidFill>
                  </a:tcPr>
                </a:tc>
                <a:tc>
                  <a:txBody>
                    <a:bodyPr/>
                    <a:lstStyle/>
                    <a:p>
                      <a:pPr algn="l" fontAlgn="t"/>
                      <a:r>
                        <a:rPr lang="nl-NL" sz="1300">
                          <a:effectLst/>
                        </a:rPr>
                        <a:t>Goed gedrag in de vorm van duurzaamheid is eveneens een belangrijk aspect in food. In het bedrijfsleven onderkent men meer en meer de kracht van duurzame bedrijfsmodellen.</a:t>
                      </a:r>
                    </a:p>
                  </a:txBody>
                  <a:tcPr marL="22127" marR="22127" marT="15489" marB="15489">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E3FCEF"/>
                    </a:solidFill>
                  </a:tcPr>
                </a:tc>
                <a:extLst>
                  <a:ext uri="{0D108BD9-81ED-4DB2-BD59-A6C34878D82A}">
                    <a16:rowId xmlns:a16="http://schemas.microsoft.com/office/drawing/2014/main" val="209783509"/>
                  </a:ext>
                </a:extLst>
              </a:tr>
              <a:tr h="1076178">
                <a:tc>
                  <a:txBody>
                    <a:bodyPr/>
                    <a:lstStyle/>
                    <a:p>
                      <a:pPr algn="l" fontAlgn="t"/>
                      <a:r>
                        <a:rPr lang="nl-NL" sz="1300">
                          <a:effectLst/>
                        </a:rPr>
                        <a:t>Het economisch evenwicht verschuift. Voor landen wordt food een belangrijke asset. De strijd in de food sector neemt toe, waarbij kosten, efficiency, schaal en macht domineren.</a:t>
                      </a:r>
                    </a:p>
                  </a:txBody>
                  <a:tcPr marL="22127" marR="22127" marT="15489" marB="15489">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tcPr>
                </a:tc>
                <a:tc>
                  <a:txBody>
                    <a:bodyPr/>
                    <a:lstStyle/>
                    <a:p>
                      <a:pPr algn="l" fontAlgn="t"/>
                      <a:r>
                        <a:rPr lang="nl-NL" sz="1300">
                          <a:effectLst/>
                        </a:rPr>
                        <a:t>Technologie zal een zeer belangrijke rol spelen bij het kunnen voldoen aan een grotere, meer gedifferentieerde en duurzame behoefte aan voedsel. In alle schakels van de sector en bij de consument thuis.</a:t>
                      </a:r>
                    </a:p>
                  </a:txBody>
                  <a:tcPr marL="22127" marR="22127" marT="15489" marB="15489">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3264283332"/>
                  </a:ext>
                </a:extLst>
              </a:tr>
              <a:tr h="1279129">
                <a:tc>
                  <a:txBody>
                    <a:bodyPr/>
                    <a:lstStyle/>
                    <a:p>
                      <a:pPr algn="l" fontAlgn="t"/>
                      <a:r>
                        <a:rPr lang="nl-NL" sz="1300">
                          <a:effectLst/>
                        </a:rPr>
                        <a:t>Food kent ook een andere kant. De kant van het verhaal waarbij de koppeling wordt gemaakt naar emotionele en zintuiglijke aspecten. Stromingen als real food/local food stellen deze aspecten centraal. Tegelijkertijd spelen ook trends als gemak, genot en gezondheid een rol.</a:t>
                      </a:r>
                    </a:p>
                  </a:txBody>
                  <a:tcPr marL="22127" marR="22127" marT="15489" marB="15489">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E3FCEF"/>
                    </a:solidFill>
                  </a:tcPr>
                </a:tc>
                <a:tc>
                  <a:txBody>
                    <a:bodyPr/>
                    <a:lstStyle/>
                    <a:p>
                      <a:pPr algn="l" fontAlgn="t"/>
                      <a:r>
                        <a:rPr lang="nl-NL" sz="1300">
                          <a:effectLst/>
                        </a:rPr>
                        <a:t>Overheden hebben een belangrijke richting en regelgevende functie in food. Deze zal enkel in belang toenemen door nieuwe technologie en maatschappelijke issues als duurzaamheid, gezondheid en fair </a:t>
                      </a:r>
                      <a:r>
                        <a:rPr lang="nl-NL" sz="1300" err="1">
                          <a:effectLst/>
                        </a:rPr>
                        <a:t>trade</a:t>
                      </a:r>
                      <a:r>
                        <a:rPr lang="nl-NL" sz="1300">
                          <a:effectLst/>
                        </a:rPr>
                        <a:t>.</a:t>
                      </a:r>
                    </a:p>
                  </a:txBody>
                  <a:tcPr marL="22127" marR="22127" marT="15489" marB="15489">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E3FCEF"/>
                    </a:solidFill>
                  </a:tcPr>
                </a:tc>
                <a:extLst>
                  <a:ext uri="{0D108BD9-81ED-4DB2-BD59-A6C34878D82A}">
                    <a16:rowId xmlns:a16="http://schemas.microsoft.com/office/drawing/2014/main" val="1930933948"/>
                  </a:ext>
                </a:extLst>
              </a:tr>
            </a:tbl>
          </a:graphicData>
        </a:graphic>
      </p:graphicFrame>
    </p:spTree>
    <p:extLst>
      <p:ext uri="{BB962C8B-B14F-4D97-AF65-F5344CB8AC3E}">
        <p14:creationId xmlns:p14="http://schemas.microsoft.com/office/powerpoint/2010/main" val="3092493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hthoek 5"/>
          <p:cNvSpPr/>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0" i="0" u="sng" strike="noStrike" kern="1200" cap="none" spc="0" normalizeH="0" baseline="0" noProof="0">
                <a:ln>
                  <a:noFill/>
                </a:ln>
                <a:solidFill>
                  <a:srgbClr val="FFFFFF"/>
                </a:solidFill>
                <a:effectLst/>
                <a:uLnTx/>
                <a:uFillTx/>
                <a:latin typeface="Calibri Light" panose="020F0302020204030204"/>
                <a:ea typeface="+mn-ea"/>
                <a:cs typeface="+mn-cs"/>
              </a:rPr>
              <a:t>Tabel 2: Overzicht van de belangrijkste thema's bij toekomstige bedrijfsontwikkeling in de foodsector</a:t>
            </a: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8" name="Rectangle 2"/>
          <p:cNvSpPr>
            <a:spLocks noChangeArrowheads="1"/>
          </p:cNvSpPr>
          <p:nvPr/>
        </p:nvSpPr>
        <p:spPr bwMode="auto">
          <a:xfrm>
            <a:off x="926539" y="6396471"/>
            <a:ext cx="160332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nl-NL" altLang="nl-NL" sz="1000" b="0" i="0" u="none" strike="noStrike" kern="1200" cap="none" spc="0" normalizeH="0" baseline="0" noProof="0" dirty="0">
                <a:ln>
                  <a:noFill/>
                </a:ln>
                <a:solidFill>
                  <a:srgbClr val="172B4D"/>
                </a:solidFill>
                <a:effectLst/>
                <a:uLnTx/>
                <a:uFillTx/>
                <a:latin typeface="-apple-system"/>
                <a:ea typeface="+mn-ea"/>
                <a:cs typeface="+mn-cs"/>
              </a:rPr>
              <a:t>Uit rapport ING; Food 2030</a:t>
            </a: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7" name="Tabel 6"/>
          <p:cNvGraphicFramePr>
            <a:graphicFrameLocks noGrp="1"/>
          </p:cNvGraphicFramePr>
          <p:nvPr/>
        </p:nvGraphicFramePr>
        <p:xfrm>
          <a:off x="4038600" y="1143942"/>
          <a:ext cx="7188200" cy="4566728"/>
        </p:xfrm>
        <a:graphic>
          <a:graphicData uri="http://schemas.openxmlformats.org/drawingml/2006/table">
            <a:tbl>
              <a:tblPr firstRow="1" bandRow="1"/>
              <a:tblGrid>
                <a:gridCol w="2408292">
                  <a:extLst>
                    <a:ext uri="{9D8B030D-6E8A-4147-A177-3AD203B41FA5}">
                      <a16:colId xmlns:a16="http://schemas.microsoft.com/office/drawing/2014/main" val="1079517696"/>
                    </a:ext>
                  </a:extLst>
                </a:gridCol>
                <a:gridCol w="2437591">
                  <a:extLst>
                    <a:ext uri="{9D8B030D-6E8A-4147-A177-3AD203B41FA5}">
                      <a16:colId xmlns:a16="http://schemas.microsoft.com/office/drawing/2014/main" val="901914389"/>
                    </a:ext>
                  </a:extLst>
                </a:gridCol>
                <a:gridCol w="2342317">
                  <a:extLst>
                    <a:ext uri="{9D8B030D-6E8A-4147-A177-3AD203B41FA5}">
                      <a16:colId xmlns:a16="http://schemas.microsoft.com/office/drawing/2014/main" val="714009710"/>
                    </a:ext>
                  </a:extLst>
                </a:gridCol>
              </a:tblGrid>
              <a:tr h="574168">
                <a:tc>
                  <a:txBody>
                    <a:bodyPr/>
                    <a:lstStyle/>
                    <a:p>
                      <a:pPr algn="l" fontAlgn="t"/>
                      <a:r>
                        <a:rPr lang="nl-NL" sz="1500" b="1">
                          <a:solidFill>
                            <a:srgbClr val="172B4D"/>
                          </a:solidFill>
                          <a:effectLst/>
                        </a:rPr>
                        <a:t>Thema’s hoofdtrends in food tot 2030</a:t>
                      </a:r>
                    </a:p>
                  </a:txBody>
                  <a:tcPr marL="60044" marR="90066"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4F5F7"/>
                    </a:solidFill>
                  </a:tcPr>
                </a:tc>
                <a:tc>
                  <a:txBody>
                    <a:bodyPr/>
                    <a:lstStyle/>
                    <a:p>
                      <a:pPr algn="l" fontAlgn="t"/>
                      <a:r>
                        <a:rPr lang="nl-NL" sz="1500" b="1">
                          <a:solidFill>
                            <a:srgbClr val="172B4D"/>
                          </a:solidFill>
                          <a:effectLst/>
                        </a:rPr>
                        <a:t>Vraagstuk</a:t>
                      </a:r>
                    </a:p>
                  </a:txBody>
                  <a:tcPr marL="60044" marR="90066"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4F5F7"/>
                    </a:solidFill>
                  </a:tcPr>
                </a:tc>
                <a:tc>
                  <a:txBody>
                    <a:bodyPr/>
                    <a:lstStyle/>
                    <a:p>
                      <a:pPr algn="l" fontAlgn="t"/>
                      <a:r>
                        <a:rPr lang="nl-NL" sz="1500" b="1">
                          <a:solidFill>
                            <a:srgbClr val="172B4D"/>
                          </a:solidFill>
                          <a:effectLst/>
                        </a:rPr>
                        <a:t>Uitersten  van ontwikkelingskeuze</a:t>
                      </a:r>
                    </a:p>
                  </a:txBody>
                  <a:tcPr marL="60044" marR="90066"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4F5F7"/>
                    </a:solidFill>
                  </a:tcPr>
                </a:tc>
                <a:extLst>
                  <a:ext uri="{0D108BD9-81ED-4DB2-BD59-A6C34878D82A}">
                    <a16:rowId xmlns:a16="http://schemas.microsoft.com/office/drawing/2014/main" val="887602635"/>
                  </a:ext>
                </a:extLst>
              </a:tr>
              <a:tr h="798512">
                <a:tc>
                  <a:txBody>
                    <a:bodyPr/>
                    <a:lstStyle/>
                    <a:p>
                      <a:pPr algn="l" fontAlgn="t"/>
                      <a:r>
                        <a:rPr lang="nl-NL" sz="1500">
                          <a:effectLst/>
                        </a:rPr>
                        <a:t>Keten</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tcPr>
                </a:tc>
                <a:tc>
                  <a:txBody>
                    <a:bodyPr/>
                    <a:lstStyle/>
                    <a:p>
                      <a:pPr algn="l" fontAlgn="t"/>
                      <a:r>
                        <a:rPr lang="nl-NL" sz="1500">
                          <a:effectLst/>
                        </a:rPr>
                        <a:t>Hoe wordt de strijd in de keten in de toekomst gevoerd?</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tcPr>
                </a:tc>
                <a:tc>
                  <a:txBody>
                    <a:bodyPr/>
                    <a:lstStyle/>
                    <a:p>
                      <a:pPr algn="l" fontAlgn="t"/>
                      <a:r>
                        <a:rPr lang="nl-NL" sz="1500">
                          <a:effectLst/>
                        </a:rPr>
                        <a:t>Macht versus samenwerking</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9072594"/>
                  </a:ext>
                </a:extLst>
              </a:tr>
              <a:tr h="798512">
                <a:tc>
                  <a:txBody>
                    <a:bodyPr/>
                    <a:lstStyle/>
                    <a:p>
                      <a:pPr algn="l" fontAlgn="t"/>
                      <a:r>
                        <a:rPr lang="nl-NL" sz="1500">
                          <a:effectLst/>
                        </a:rPr>
                        <a:t>MVO</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AE5"/>
                    </a:solidFill>
                  </a:tcPr>
                </a:tc>
                <a:tc>
                  <a:txBody>
                    <a:bodyPr/>
                    <a:lstStyle/>
                    <a:p>
                      <a:pPr algn="l" fontAlgn="t"/>
                      <a:r>
                        <a:rPr lang="nl-NL" sz="1500">
                          <a:effectLst/>
                        </a:rPr>
                        <a:t>Uit welk oogpunt wordt duurzaamheid gestimuleerd en hoe ver gaat men?</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AE5"/>
                    </a:solidFill>
                  </a:tcPr>
                </a:tc>
                <a:tc>
                  <a:txBody>
                    <a:bodyPr/>
                    <a:lstStyle/>
                    <a:p>
                      <a:pPr algn="l" fontAlgn="t"/>
                      <a:r>
                        <a:rPr lang="nl-NL" sz="1500">
                          <a:effectLst/>
                        </a:rPr>
                        <a:t>Profit versus maatschappelijke rol</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AE5"/>
                    </a:solidFill>
                  </a:tcPr>
                </a:tc>
                <a:extLst>
                  <a:ext uri="{0D108BD9-81ED-4DB2-BD59-A6C34878D82A}">
                    <a16:rowId xmlns:a16="http://schemas.microsoft.com/office/drawing/2014/main" val="1991589062"/>
                  </a:ext>
                </a:extLst>
              </a:tr>
              <a:tr h="574168">
                <a:tc>
                  <a:txBody>
                    <a:bodyPr/>
                    <a:lstStyle/>
                    <a:p>
                      <a:pPr algn="l" fontAlgn="t"/>
                      <a:r>
                        <a:rPr lang="nl-NL" sz="1500">
                          <a:effectLst/>
                        </a:rPr>
                        <a:t>Regelgeving</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E3FCEF"/>
                    </a:solidFill>
                  </a:tcPr>
                </a:tc>
                <a:tc>
                  <a:txBody>
                    <a:bodyPr/>
                    <a:lstStyle/>
                    <a:p>
                      <a:pPr algn="l" fontAlgn="t"/>
                      <a:r>
                        <a:rPr lang="nl-NL" sz="1500">
                          <a:effectLst/>
                        </a:rPr>
                        <a:t>Staat veel en goedkoop voorop of gezondheid?</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E3FCEF"/>
                    </a:solidFill>
                  </a:tcPr>
                </a:tc>
                <a:tc>
                  <a:txBody>
                    <a:bodyPr/>
                    <a:lstStyle/>
                    <a:p>
                      <a:pPr algn="l" fontAlgn="t"/>
                      <a:r>
                        <a:rPr lang="nl-NL" sz="1500">
                          <a:effectLst/>
                        </a:rPr>
                        <a:t>Voedselzekerheid versus voedselveiligheid</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E3FCEF"/>
                    </a:solidFill>
                  </a:tcPr>
                </a:tc>
                <a:extLst>
                  <a:ext uri="{0D108BD9-81ED-4DB2-BD59-A6C34878D82A}">
                    <a16:rowId xmlns:a16="http://schemas.microsoft.com/office/drawing/2014/main" val="4253257207"/>
                  </a:ext>
                </a:extLst>
              </a:tr>
              <a:tr h="798512">
                <a:tc>
                  <a:txBody>
                    <a:bodyPr/>
                    <a:lstStyle/>
                    <a:p>
                      <a:pPr algn="l" fontAlgn="t"/>
                      <a:r>
                        <a:rPr lang="nl-NL" sz="1500">
                          <a:effectLst/>
                        </a:rPr>
                        <a:t>Technologie</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tcPr>
                </a:tc>
                <a:tc>
                  <a:txBody>
                    <a:bodyPr/>
                    <a:lstStyle/>
                    <a:p>
                      <a:pPr algn="l" fontAlgn="t"/>
                      <a:r>
                        <a:rPr lang="nl-NL" sz="1500">
                          <a:effectLst/>
                        </a:rPr>
                        <a:t>Hoe ver kan/mag men gaan in food?</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tcPr>
                </a:tc>
                <a:tc>
                  <a:txBody>
                    <a:bodyPr/>
                    <a:lstStyle/>
                    <a:p>
                      <a:pPr algn="l" fontAlgn="t"/>
                      <a:r>
                        <a:rPr lang="nl-NL" sz="1500">
                          <a:effectLst/>
                        </a:rPr>
                        <a:t>High tech versus high tech niet leidend en enigszins gelimiteerd</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tcPr>
                </a:tc>
                <a:extLst>
                  <a:ext uri="{0D108BD9-81ED-4DB2-BD59-A6C34878D82A}">
                    <a16:rowId xmlns:a16="http://schemas.microsoft.com/office/drawing/2014/main" val="2073163779"/>
                  </a:ext>
                </a:extLst>
              </a:tr>
              <a:tr h="1022856">
                <a:tc>
                  <a:txBody>
                    <a:bodyPr/>
                    <a:lstStyle/>
                    <a:p>
                      <a:pPr algn="l" fontAlgn="t"/>
                      <a:r>
                        <a:rPr lang="nl-NL" sz="1500">
                          <a:effectLst/>
                        </a:rPr>
                        <a:t>Vraag en aanbod</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E3FCEF"/>
                    </a:solidFill>
                  </a:tcPr>
                </a:tc>
                <a:tc>
                  <a:txBody>
                    <a:bodyPr/>
                    <a:lstStyle/>
                    <a:p>
                      <a:pPr algn="l" fontAlgn="t"/>
                      <a:r>
                        <a:rPr lang="nl-NL" sz="1500">
                          <a:effectLst/>
                        </a:rPr>
                        <a:t>Hoe wordt voldaan aan de groeiende en gedifferentieerde behoeften?</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E3FCEF"/>
                    </a:solidFill>
                  </a:tcPr>
                </a:tc>
                <a:tc>
                  <a:txBody>
                    <a:bodyPr/>
                    <a:lstStyle/>
                    <a:p>
                      <a:pPr algn="l" fontAlgn="t"/>
                      <a:r>
                        <a:rPr lang="nl-NL" sz="1500">
                          <a:effectLst/>
                        </a:rPr>
                        <a:t>Duwen versus trekken</a:t>
                      </a:r>
                    </a:p>
                  </a:txBody>
                  <a:tcPr marL="60044" marR="60044" marT="42031" marB="42031">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E3FCEF"/>
                    </a:solidFill>
                  </a:tcPr>
                </a:tc>
                <a:extLst>
                  <a:ext uri="{0D108BD9-81ED-4DB2-BD59-A6C34878D82A}">
                    <a16:rowId xmlns:a16="http://schemas.microsoft.com/office/drawing/2014/main" val="1076609323"/>
                  </a:ext>
                </a:extLst>
              </a:tr>
            </a:tbl>
          </a:graphicData>
        </a:graphic>
      </p:graphicFrame>
    </p:spTree>
    <p:extLst>
      <p:ext uri="{BB962C8B-B14F-4D97-AF65-F5344CB8AC3E}">
        <p14:creationId xmlns:p14="http://schemas.microsoft.com/office/powerpoint/2010/main" val="2552953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Verandering</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ondernemen</a:t>
            </a:r>
            <a:r>
              <a:rPr lang="en-US" sz="2600" kern="1200" dirty="0">
                <a:solidFill>
                  <a:srgbClr val="FFFFFF"/>
                </a:solidFill>
                <a:latin typeface="+mj-lt"/>
                <a:ea typeface="+mj-ea"/>
                <a:cs typeface="+mj-cs"/>
              </a:rPr>
              <a:t> in de </a:t>
            </a:r>
            <a:r>
              <a:rPr lang="en-US" sz="2600" kern="1200" dirty="0" err="1">
                <a:solidFill>
                  <a:srgbClr val="FFFFFF"/>
                </a:solidFill>
                <a:latin typeface="+mj-lt"/>
                <a:ea typeface="+mj-ea"/>
                <a:cs typeface="+mj-cs"/>
              </a:rPr>
              <a:t>toekomst</a:t>
            </a:r>
            <a:endParaRPr lang="en-US" sz="2600" kern="1200" dirty="0">
              <a:solidFill>
                <a:srgbClr val="FFFFFF"/>
              </a:solidFill>
              <a:latin typeface="+mj-lt"/>
              <a:ea typeface="+mj-ea"/>
              <a:cs typeface="+mj-cs"/>
            </a:endParaRPr>
          </a:p>
        </p:txBody>
      </p:sp>
      <p:sp>
        <p:nvSpPr>
          <p:cNvPr id="3" name="Tekstvak 2"/>
          <p:cNvSpPr txBox="1"/>
          <p:nvPr/>
        </p:nvSpPr>
        <p:spPr>
          <a:xfrm>
            <a:off x="4038600" y="4884873"/>
            <a:ext cx="7188199" cy="1292090"/>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https://www.youtube.com/watch?time_continue=4&amp;v=1ND5Jl-jjmI&amp;feature=emb_logo</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Bekijk</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de film</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ijdelijke aanduiding voor inhoud 3"/>
          <p:cNvGraphicFramePr>
            <a:graphicFrameLocks noGrp="1"/>
          </p:cNvGraphicFramePr>
          <p:nvPr>
            <p:ph idx="1"/>
          </p:nvPr>
        </p:nvGraphicFramePr>
        <p:xfrm>
          <a:off x="4038600" y="1443419"/>
          <a:ext cx="7188200" cy="2830912"/>
        </p:xfrm>
        <a:graphic>
          <a:graphicData uri="http://schemas.openxmlformats.org/drawingml/2006/table">
            <a:tbl>
              <a:tblPr firstRow="1" bandRow="1"/>
              <a:tblGrid>
                <a:gridCol w="2392644">
                  <a:extLst>
                    <a:ext uri="{9D8B030D-6E8A-4147-A177-3AD203B41FA5}">
                      <a16:colId xmlns:a16="http://schemas.microsoft.com/office/drawing/2014/main" val="162843259"/>
                    </a:ext>
                  </a:extLst>
                </a:gridCol>
                <a:gridCol w="2391339">
                  <a:extLst>
                    <a:ext uri="{9D8B030D-6E8A-4147-A177-3AD203B41FA5}">
                      <a16:colId xmlns:a16="http://schemas.microsoft.com/office/drawing/2014/main" val="2987713066"/>
                    </a:ext>
                  </a:extLst>
                </a:gridCol>
                <a:gridCol w="2404217">
                  <a:extLst>
                    <a:ext uri="{9D8B030D-6E8A-4147-A177-3AD203B41FA5}">
                      <a16:colId xmlns:a16="http://schemas.microsoft.com/office/drawing/2014/main" val="1648723792"/>
                    </a:ext>
                  </a:extLst>
                </a:gridCol>
              </a:tblGrid>
              <a:tr h="496721">
                <a:tc>
                  <a:txBody>
                    <a:bodyPr/>
                    <a:lstStyle/>
                    <a:p>
                      <a:pPr algn="l" fontAlgn="t"/>
                      <a:r>
                        <a:rPr lang="nl-NL" sz="1200" b="1">
                          <a:solidFill>
                            <a:srgbClr val="172B4D"/>
                          </a:solidFill>
                          <a:effectLst/>
                        </a:rPr>
                        <a:t>Thema's hoofdtrends in food tot 2030</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DEEBFF"/>
                    </a:solidFill>
                  </a:tcPr>
                </a:tc>
                <a:tc gridSpan="2">
                  <a:txBody>
                    <a:bodyPr/>
                    <a:lstStyle/>
                    <a:p>
                      <a:pPr algn="ctr" fontAlgn="t"/>
                      <a:r>
                        <a:rPr lang="nl-NL" sz="1200" b="1">
                          <a:solidFill>
                            <a:srgbClr val="172B4D"/>
                          </a:solidFill>
                          <a:effectLst/>
                        </a:rPr>
                        <a:t>Uitersten in ontwikkelingskeuze</a:t>
                      </a:r>
                    </a:p>
                    <a:p>
                      <a:pPr algn="ctr" fontAlgn="t"/>
                      <a:r>
                        <a:rPr lang="nl-NL" sz="1200" b="1">
                          <a:solidFill>
                            <a:srgbClr val="172B4D"/>
                          </a:solidFill>
                          <a:effectLst/>
                        </a:rPr>
                        <a:t>↓                                                   ↓</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E3FCEF"/>
                    </a:solidFill>
                  </a:tcPr>
                </a:tc>
                <a:tc hMerge="1">
                  <a:txBody>
                    <a:bodyPr/>
                    <a:lstStyle/>
                    <a:p>
                      <a:endParaRPr lang="nl-NL"/>
                    </a:p>
                  </a:txBody>
                  <a:tcPr/>
                </a:tc>
                <a:extLst>
                  <a:ext uri="{0D108BD9-81ED-4DB2-BD59-A6C34878D82A}">
                    <a16:rowId xmlns:a16="http://schemas.microsoft.com/office/drawing/2014/main" val="3614939353"/>
                  </a:ext>
                </a:extLst>
              </a:tr>
              <a:tr h="306245">
                <a:tc>
                  <a:txBody>
                    <a:bodyPr/>
                    <a:lstStyle/>
                    <a:p>
                      <a:pPr algn="l" fontAlgn="t"/>
                      <a:r>
                        <a:rPr lang="nl-NL" sz="1200">
                          <a:effectLst/>
                        </a:rPr>
                        <a:t>Vraag en aanbod</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DEEBFF"/>
                    </a:solidFill>
                  </a:tcPr>
                </a:tc>
                <a:tc>
                  <a:txBody>
                    <a:bodyPr/>
                    <a:lstStyle/>
                    <a:p>
                      <a:pPr algn="l" fontAlgn="t"/>
                      <a:r>
                        <a:rPr lang="nl-NL" sz="1200">
                          <a:effectLst/>
                        </a:rPr>
                        <a:t>Aanbodgericht</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nl-NL" sz="1200">
                          <a:effectLst/>
                        </a:rPr>
                        <a:t>Vraaggericht</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371308433"/>
                  </a:ext>
                </a:extLst>
              </a:tr>
              <a:tr h="306245">
                <a:tc>
                  <a:txBody>
                    <a:bodyPr/>
                    <a:lstStyle/>
                    <a:p>
                      <a:pPr algn="l" fontAlgn="t"/>
                      <a:r>
                        <a:rPr lang="nl-NL" sz="1200">
                          <a:effectLst/>
                        </a:rPr>
                        <a:t>Keten</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DEEBFF"/>
                    </a:solidFill>
                  </a:tcPr>
                </a:tc>
                <a:tc>
                  <a:txBody>
                    <a:bodyPr/>
                    <a:lstStyle/>
                    <a:p>
                      <a:pPr algn="l" fontAlgn="t"/>
                      <a:r>
                        <a:rPr lang="nl-NL" sz="1200">
                          <a:effectLst/>
                        </a:rPr>
                        <a:t>Macht</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nl-NL" sz="1200">
                          <a:effectLst/>
                        </a:rPr>
                        <a:t>Samenwerking</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08514033"/>
                  </a:ext>
                </a:extLst>
              </a:tr>
              <a:tr h="306245">
                <a:tc>
                  <a:txBody>
                    <a:bodyPr/>
                    <a:lstStyle/>
                    <a:p>
                      <a:pPr algn="l" fontAlgn="t"/>
                      <a:r>
                        <a:rPr lang="nl-NL" sz="1200">
                          <a:effectLst/>
                        </a:rPr>
                        <a:t>MVO</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DEEBFF"/>
                    </a:solidFill>
                  </a:tcPr>
                </a:tc>
                <a:tc>
                  <a:txBody>
                    <a:bodyPr/>
                    <a:lstStyle/>
                    <a:p>
                      <a:pPr algn="l" fontAlgn="t"/>
                      <a:r>
                        <a:rPr lang="nl-NL" sz="1200">
                          <a:effectLst/>
                        </a:rPr>
                        <a:t>Profit</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nl-NL" sz="1200">
                          <a:effectLst/>
                        </a:rPr>
                        <a:t>Maatschappelijke rol</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830869491"/>
                  </a:ext>
                </a:extLst>
              </a:tr>
              <a:tr h="306245">
                <a:tc>
                  <a:txBody>
                    <a:bodyPr/>
                    <a:lstStyle/>
                    <a:p>
                      <a:pPr algn="l" fontAlgn="t"/>
                      <a:r>
                        <a:rPr lang="nl-NL" sz="1200">
                          <a:effectLst/>
                        </a:rPr>
                        <a:t>Technologie</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DEEBFF"/>
                    </a:solidFill>
                  </a:tcPr>
                </a:tc>
                <a:tc>
                  <a:txBody>
                    <a:bodyPr/>
                    <a:lstStyle/>
                    <a:p>
                      <a:pPr algn="l" fontAlgn="t"/>
                      <a:r>
                        <a:rPr lang="nl-NL" sz="1200">
                          <a:effectLst/>
                        </a:rPr>
                        <a:t>High tech</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nl-NL" sz="1200">
                          <a:effectLst/>
                        </a:rPr>
                        <a:t>Rol technologie niet leidend</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3982475403"/>
                  </a:ext>
                </a:extLst>
              </a:tr>
              <a:tr h="306245">
                <a:tc>
                  <a:txBody>
                    <a:bodyPr/>
                    <a:lstStyle/>
                    <a:p>
                      <a:pPr algn="l" fontAlgn="t"/>
                      <a:r>
                        <a:rPr lang="nl-NL" sz="1200">
                          <a:effectLst/>
                        </a:rPr>
                        <a:t>Regelgeving</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DEEBFF"/>
                    </a:solidFill>
                  </a:tcPr>
                </a:tc>
                <a:tc>
                  <a:txBody>
                    <a:bodyPr/>
                    <a:lstStyle/>
                    <a:p>
                      <a:pPr algn="l" fontAlgn="t"/>
                      <a:r>
                        <a:rPr lang="nl-NL" sz="1200">
                          <a:effectLst/>
                        </a:rPr>
                        <a:t>Voedselzekerheid</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nl-NL" sz="1200">
                          <a:effectLst/>
                        </a:rPr>
                        <a:t>Voedselveiligheid</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567435144"/>
                  </a:ext>
                </a:extLst>
              </a:tr>
              <a:tr h="306245">
                <a:tc>
                  <a:txBody>
                    <a:bodyPr/>
                    <a:lstStyle/>
                    <a:p>
                      <a:pPr algn="l" fontAlgn="t"/>
                      <a:r>
                        <a:rPr lang="nl-NL" sz="1200" b="1">
                          <a:solidFill>
                            <a:srgbClr val="172B4D"/>
                          </a:solidFill>
                          <a:effectLst/>
                        </a:rPr>
                        <a:t> </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4F5F7"/>
                    </a:solidFill>
                  </a:tcPr>
                </a:tc>
                <a:tc>
                  <a:txBody>
                    <a:bodyPr/>
                    <a:lstStyle/>
                    <a:p>
                      <a:pPr algn="l" fontAlgn="t"/>
                      <a:r>
                        <a:rPr lang="nl-NL" sz="1200" b="1">
                          <a:solidFill>
                            <a:srgbClr val="172B4D"/>
                          </a:solidFill>
                          <a:effectLst/>
                        </a:rPr>
                        <a:t>4P's ha,ha*</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4F5F7"/>
                    </a:solidFill>
                  </a:tcPr>
                </a:tc>
                <a:tc>
                  <a:txBody>
                    <a:bodyPr/>
                    <a:lstStyle/>
                    <a:p>
                      <a:pPr algn="l" fontAlgn="t"/>
                      <a:r>
                        <a:rPr lang="nl-NL" sz="1200" b="1">
                          <a:solidFill>
                            <a:srgbClr val="172B4D"/>
                          </a:solidFill>
                          <a:effectLst/>
                        </a:rPr>
                        <a:t>4C's ha,ha</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4F5F7"/>
                    </a:solidFill>
                  </a:tcPr>
                </a:tc>
                <a:extLst>
                  <a:ext uri="{0D108BD9-81ED-4DB2-BD59-A6C34878D82A}">
                    <a16:rowId xmlns:a16="http://schemas.microsoft.com/office/drawing/2014/main" val="3780215402"/>
                  </a:ext>
                </a:extLst>
              </a:tr>
              <a:tr h="496721">
                <a:tc>
                  <a:txBody>
                    <a:bodyPr/>
                    <a:lstStyle/>
                    <a:p>
                      <a:pPr algn="l" fontAlgn="t"/>
                      <a:r>
                        <a:rPr lang="nl-NL" sz="1200">
                          <a:effectLst/>
                        </a:rPr>
                        <a:t> </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nl-NL" sz="1200">
                          <a:effectLst/>
                        </a:rPr>
                        <a:t>Product, Power, Profit, Price</a:t>
                      </a: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nl-NL" sz="1200">
                          <a:effectLst/>
                        </a:rPr>
                        <a:t>Consumer, Cooperation, Community, </a:t>
                      </a:r>
                      <a:r>
                        <a:rPr lang="nl-NL" sz="1200" err="1">
                          <a:effectLst/>
                        </a:rPr>
                        <a:t>Continuity</a:t>
                      </a:r>
                      <a:endParaRPr lang="nl-NL" sz="1200">
                        <a:effectLst/>
                      </a:endParaRPr>
                    </a:p>
                  </a:txBody>
                  <a:tcPr marL="53007" marR="53007" marT="37105" marB="37105">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250965630"/>
                  </a:ext>
                </a:extLst>
              </a:tr>
            </a:tbl>
          </a:graphicData>
        </a:graphic>
      </p:graphicFrame>
    </p:spTree>
    <p:extLst>
      <p:ext uri="{BB962C8B-B14F-4D97-AF65-F5344CB8AC3E}">
        <p14:creationId xmlns:p14="http://schemas.microsoft.com/office/powerpoint/2010/main" val="2393645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Gezonde voeding belangrijke rol!</a:t>
            </a:r>
          </a:p>
        </p:txBody>
      </p:sp>
      <p:pic>
        <p:nvPicPr>
          <p:cNvPr id="7" name="Tijdelijke aanduiding voor inhoud 4">
            <a:extLst>
              <a:ext uri="{FF2B5EF4-FFF2-40B4-BE49-F238E27FC236}">
                <a16:creationId xmlns:a16="http://schemas.microsoft.com/office/drawing/2014/main" id="{06F91017-A8F6-2F42-B730-AF1F3CCB8862}"/>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2716221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2"/>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err="1">
                <a:solidFill>
                  <a:srgbClr val="FFFFFF"/>
                </a:solidFill>
              </a:rPr>
              <a:t>Voedingstoffen</a:t>
            </a:r>
            <a:endParaRPr lang="en-US" sz="5400" dirty="0">
              <a:solidFill>
                <a:srgbClr val="FFFFFF"/>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593745"/>
            <a:ext cx="3425609" cy="3425609"/>
          </a:xfrm>
          <a:prstGeom prst="rect">
            <a:avLst/>
          </a:prstGeom>
        </p:spPr>
      </p:pic>
      <p:pic>
        <p:nvPicPr>
          <p:cNvPr id="8" name="Afbeelding 7">
            <a:extLst>
              <a:ext uri="{FF2B5EF4-FFF2-40B4-BE49-F238E27FC236}">
                <a16:creationId xmlns:a16="http://schemas.microsoft.com/office/drawing/2014/main" id="{3F1B2680-0CDA-874C-957C-BFA19EF9CDA4}"/>
              </a:ext>
            </a:extLst>
          </p:cNvPr>
          <p:cNvPicPr>
            <a:picLocks noChangeAspect="1"/>
          </p:cNvPicPr>
          <p:nvPr/>
        </p:nvPicPr>
        <p:blipFill>
          <a:blip r:embed="rId3"/>
          <a:stretch/>
        </p:blipFill>
        <p:spPr>
          <a:xfrm>
            <a:off x="4385729" y="1160678"/>
            <a:ext cx="3433324" cy="2291743"/>
          </a:xfrm>
          <a:prstGeom prst="rect">
            <a:avLst/>
          </a:prstGeom>
        </p:spPr>
      </p:pic>
      <p:cxnSp>
        <p:nvCxnSpPr>
          <p:cNvPr id="17" name="Straight Connector 16">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Afbeelding 5" descr="Afbeelding met tafel, glas, vaas, zitten&#10;&#10;Automatisch gegenereerde beschrijving">
            <a:extLst>
              <a:ext uri="{FF2B5EF4-FFF2-40B4-BE49-F238E27FC236}">
                <a16:creationId xmlns:a16="http://schemas.microsoft.com/office/drawing/2014/main" id="{8AC77E55-0A9D-BE4C-A298-2781592096BE}"/>
              </a:ext>
            </a:extLst>
          </p:cNvPr>
          <p:cNvPicPr>
            <a:picLocks noChangeAspect="1"/>
          </p:cNvPicPr>
          <p:nvPr/>
        </p:nvPicPr>
        <p:blipFill>
          <a:blip r:embed="rId4"/>
          <a:stretch>
            <a:fillRect/>
          </a:stretch>
        </p:blipFill>
        <p:spPr>
          <a:xfrm>
            <a:off x="8827472" y="330045"/>
            <a:ext cx="2668422" cy="3997637"/>
          </a:xfrm>
          <a:prstGeom prst="rect">
            <a:avLst/>
          </a:prstGeom>
        </p:spPr>
      </p:pic>
      <p:cxnSp>
        <p:nvCxnSpPr>
          <p:cNvPr id="19" name="Straight Connector 18">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277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loud, foto shutterstock">
            <a:extLst>
              <a:ext uri="{FF2B5EF4-FFF2-40B4-BE49-F238E27FC236}">
                <a16:creationId xmlns:a16="http://schemas.microsoft.com/office/drawing/2014/main" id="{3EA7108D-38FA-FB43-A41E-6668F6817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8" r="4307"/>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47DB201-A805-2547-B8DF-22F1BDA02A2E}"/>
              </a:ext>
            </a:extLst>
          </p:cNvPr>
          <p:cNvSpPr>
            <a:spLocks noGrp="1"/>
          </p:cNvSpPr>
          <p:nvPr>
            <p:ph type="title"/>
          </p:nvPr>
        </p:nvSpPr>
        <p:spPr>
          <a:xfrm>
            <a:off x="709448" y="1913950"/>
            <a:ext cx="4204137" cy="1342754"/>
          </a:xfrm>
        </p:spPr>
        <p:txBody>
          <a:bodyPr>
            <a:normAutofit/>
          </a:bodyPr>
          <a:lstStyle/>
          <a:p>
            <a:pPr algn="ctr"/>
            <a:r>
              <a:rPr lang="nl-NL" sz="3600" dirty="0"/>
              <a:t>Voorbeelden</a:t>
            </a:r>
            <a:br>
              <a:rPr lang="nl-NL" sz="3600" dirty="0"/>
            </a:br>
            <a:r>
              <a:rPr lang="nl-NL" sz="3600" dirty="0"/>
              <a:t>SMART Industrie</a:t>
            </a:r>
          </a:p>
        </p:txBody>
      </p:sp>
      <p:sp>
        <p:nvSpPr>
          <p:cNvPr id="3" name="Tijdelijke aanduiding voor inhoud 2">
            <a:extLst>
              <a:ext uri="{FF2B5EF4-FFF2-40B4-BE49-F238E27FC236}">
                <a16:creationId xmlns:a16="http://schemas.microsoft.com/office/drawing/2014/main" id="{307B99F2-E488-E04F-9398-2CED933F01CE}"/>
              </a:ext>
            </a:extLst>
          </p:cNvPr>
          <p:cNvSpPr>
            <a:spLocks noGrp="1"/>
          </p:cNvSpPr>
          <p:nvPr>
            <p:ph idx="1"/>
          </p:nvPr>
        </p:nvSpPr>
        <p:spPr>
          <a:xfrm>
            <a:off x="525516" y="3417573"/>
            <a:ext cx="4593021" cy="2619839"/>
          </a:xfrm>
        </p:spPr>
        <p:txBody>
          <a:bodyPr anchor="ctr">
            <a:normAutofit/>
          </a:bodyPr>
          <a:lstStyle/>
          <a:p>
            <a:r>
              <a:rPr lang="nl-NL" altLang="nl-NL" sz="1800">
                <a:latin typeface="Arial" panose="020B0604020202020204" pitchFamily="34" charset="0"/>
                <a:cs typeface="Arial" panose="020B0604020202020204" pitchFamily="34" charset="0"/>
              </a:rPr>
              <a:t>De digitalisering van de productiesectoren neemt wereldwijd toe en heeft zelfs zo'n grote impact dat het al de vierde industriële revolutie wordt genoemd. Ook de bedrijven in de voedingsindustrie hebben te maken met nieuwe ontwikkelingen op o.a. het gebied van big data, robotica, mobiel internet en 3D-printing</a:t>
            </a:r>
            <a:endParaRPr lang="nl-NL" altLang="nl-NL" sz="1800">
              <a:latin typeface="Arial" panose="020B0604020202020204" pitchFamily="34" charset="0"/>
            </a:endParaRPr>
          </a:p>
          <a:p>
            <a:endParaRPr lang="nl-NL" sz="1800"/>
          </a:p>
        </p:txBody>
      </p:sp>
      <p:pic>
        <p:nvPicPr>
          <p:cNvPr id="5" name="Afbeelding 4">
            <a:extLst>
              <a:ext uri="{FF2B5EF4-FFF2-40B4-BE49-F238E27FC236}">
                <a16:creationId xmlns:a16="http://schemas.microsoft.com/office/drawing/2014/main" id="{A4B99C1F-CF01-6E49-B7BF-8AD32DD1C6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hthoek 5">
            <a:extLst>
              <a:ext uri="{FF2B5EF4-FFF2-40B4-BE49-F238E27FC236}">
                <a16:creationId xmlns:a16="http://schemas.microsoft.com/office/drawing/2014/main" id="{B92F29C4-96E8-2142-B572-F088FA855892}"/>
              </a:ext>
            </a:extLst>
          </p:cNvPr>
          <p:cNvSpPr/>
          <p:nvPr/>
        </p:nvSpPr>
        <p:spPr>
          <a:xfrm>
            <a:off x="3777205" y="581487"/>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Afbeelding 9">
            <a:extLst>
              <a:ext uri="{FF2B5EF4-FFF2-40B4-BE49-F238E27FC236}">
                <a16:creationId xmlns:a16="http://schemas.microsoft.com/office/drawing/2014/main" id="{9A58F43F-3F55-A44D-B810-8059FE0D85D8}"/>
              </a:ext>
            </a:extLst>
          </p:cNvPr>
          <p:cNvPicPr>
            <a:picLocks noChangeAspect="1"/>
          </p:cNvPicPr>
          <p:nvPr/>
        </p:nvPicPr>
        <p:blipFill>
          <a:blip r:embed="rId3"/>
          <a:stretch>
            <a:fillRect/>
          </a:stretch>
        </p:blipFill>
        <p:spPr>
          <a:xfrm>
            <a:off x="0" y="324092"/>
            <a:ext cx="12192000" cy="6858000"/>
          </a:xfrm>
          <a:prstGeom prst="rect">
            <a:avLst/>
          </a:prstGeom>
        </p:spPr>
      </p:pic>
      <p:sp>
        <p:nvSpPr>
          <p:cNvPr id="7" name="Rechthoek 6">
            <a:extLst>
              <a:ext uri="{FF2B5EF4-FFF2-40B4-BE49-F238E27FC236}">
                <a16:creationId xmlns:a16="http://schemas.microsoft.com/office/drawing/2014/main" id="{5FCFA226-0ADF-E344-86A3-D40756D06D96}"/>
              </a:ext>
            </a:extLst>
          </p:cNvPr>
          <p:cNvSpPr/>
          <p:nvPr/>
        </p:nvSpPr>
        <p:spPr>
          <a:xfrm>
            <a:off x="1739704" y="6047568"/>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https://www.groenkennisnet.nl/nl/groenkennisnet/dossier/dossier-innovatie-in-de-voedingsindustrie.htm</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719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14292" y="513612"/>
            <a:ext cx="9894133" cy="1031216"/>
          </a:xfrm>
        </p:spPr>
        <p:txBody>
          <a:bodyPr anchor="b">
            <a:normAutofit/>
          </a:bodyPr>
          <a:lstStyle/>
          <a:p>
            <a:r>
              <a:rPr lang="nl-NL"/>
              <a:t>Koolhydraten 40%-70%</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097" y="2589086"/>
            <a:ext cx="4797773" cy="2755478"/>
          </a:xfrm>
          <a:prstGeom prst="rect">
            <a:avLst/>
          </a:prstGeom>
        </p:spPr>
      </p:pic>
      <p:sp>
        <p:nvSpPr>
          <p:cNvPr id="13"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4"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7781373" y="2279151"/>
            <a:ext cx="3627063" cy="3387145"/>
          </a:xfrm>
        </p:spPr>
        <p:txBody>
          <a:bodyPr anchor="ctr">
            <a:normAutofit/>
          </a:bodyPr>
          <a:lstStyle/>
          <a:p>
            <a:r>
              <a:rPr lang="nl-NL" sz="2200"/>
              <a:t>Brandstof, reservebrandstof in de vorm van glycogeen in spieren en lever.</a:t>
            </a:r>
          </a:p>
          <a:p>
            <a:r>
              <a:rPr lang="nl-NL" sz="2200"/>
              <a:t>Handhaven bloedglucosegehalte.</a:t>
            </a:r>
          </a:p>
          <a:p>
            <a:r>
              <a:rPr lang="nl-NL" sz="2200"/>
              <a:t>Leveren snel energie (sneller dan vet).</a:t>
            </a:r>
          </a:p>
          <a:p>
            <a:r>
              <a:rPr lang="nl-NL" sz="2200"/>
              <a:t>1 gram koolhydraten levert 4 kilocalorieën. </a:t>
            </a:r>
          </a:p>
          <a:p>
            <a:endParaRPr lang="nl-NL" sz="2200"/>
          </a:p>
        </p:txBody>
      </p:sp>
    </p:spTree>
    <p:extLst>
      <p:ext uri="{BB962C8B-B14F-4D97-AF65-F5344CB8AC3E}">
        <p14:creationId xmlns:p14="http://schemas.microsoft.com/office/powerpoint/2010/main" val="2043437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p:cNvSpPr>
            <a:spLocks noGrp="1"/>
          </p:cNvSpPr>
          <p:nvPr>
            <p:ph type="title"/>
          </p:nvPr>
        </p:nvSpPr>
        <p:spPr>
          <a:xfrm>
            <a:off x="838200" y="963877"/>
            <a:ext cx="3494362" cy="4930246"/>
          </a:xfrm>
        </p:spPr>
        <p:txBody>
          <a:bodyPr>
            <a:normAutofit/>
          </a:bodyPr>
          <a:lstStyle/>
          <a:p>
            <a:pPr algn="r"/>
            <a:r>
              <a:rPr lang="nl-NL" sz="2100">
                <a:solidFill>
                  <a:schemeClr val="accent1"/>
                </a:solidFill>
              </a:rPr>
              <a:t>Koolhydraten/voedingsvezels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jdelijke aanduiding voor inhoud 4"/>
          <p:cNvSpPr>
            <a:spLocks noGrp="1"/>
          </p:cNvSpPr>
          <p:nvPr>
            <p:ph idx="1"/>
          </p:nvPr>
        </p:nvSpPr>
        <p:spPr>
          <a:xfrm>
            <a:off x="4976031" y="963877"/>
            <a:ext cx="6377769" cy="4930246"/>
          </a:xfrm>
        </p:spPr>
        <p:txBody>
          <a:bodyPr anchor="ctr">
            <a:normAutofit/>
          </a:bodyPr>
          <a:lstStyle/>
          <a:p>
            <a:r>
              <a:rPr lang="nl-NL" sz="1700"/>
              <a:t>Zijn stoffen uit planten die mensen niet verteren, maar wel een belangrijke functie hebben in het lichaam.</a:t>
            </a:r>
          </a:p>
          <a:p>
            <a:r>
              <a:rPr lang="nl-NL" sz="1700"/>
              <a:t>Dus 30 en 40 gram per dag</a:t>
            </a:r>
          </a:p>
          <a:p>
            <a:r>
              <a:rPr lang="nl-NL" sz="1700"/>
              <a:t>Functie:</a:t>
            </a:r>
          </a:p>
          <a:p>
            <a:pPr lvl="1"/>
            <a:r>
              <a:rPr lang="nl-NL" sz="1700"/>
              <a:t>Stimuleren kauwproces</a:t>
            </a:r>
          </a:p>
          <a:p>
            <a:pPr lvl="1"/>
            <a:r>
              <a:rPr lang="nl-NL" sz="1700"/>
              <a:t>Remmend effect op de maagontleding</a:t>
            </a:r>
          </a:p>
          <a:p>
            <a:pPr lvl="1"/>
            <a:r>
              <a:rPr lang="nl-NL" sz="1700"/>
              <a:t>Ondersteunen bloedglucosespiegel</a:t>
            </a:r>
          </a:p>
          <a:p>
            <a:pPr lvl="1"/>
            <a:r>
              <a:rPr lang="nl-NL" sz="1700"/>
              <a:t>Zachtere ontlasting en bacteriegroei in darm en verlagen risico op darmontsteking vooral bij oudere mensen</a:t>
            </a:r>
          </a:p>
          <a:p>
            <a:pPr lvl="1"/>
            <a:r>
              <a:rPr lang="nl-NL" sz="1700"/>
              <a:t>Verlaging slechte cholesterol</a:t>
            </a:r>
          </a:p>
          <a:p>
            <a:r>
              <a:rPr lang="nl-NL" sz="1700"/>
              <a:t>Eet fruit i.p.v. het te drinken. Vervang witte, rijst, pasta en brood door zilvervliesrijst, volkoren/bruin boord en pasta. Rauwkost of gedroogde vruchten i.p.v. chips en koek. Vervang vlees regelmatig door peulvruchten. Minimaal 200 gram groenten per dag.</a:t>
            </a:r>
          </a:p>
        </p:txBody>
      </p:sp>
    </p:spTree>
    <p:extLst>
      <p:ext uri="{BB962C8B-B14F-4D97-AF65-F5344CB8AC3E}">
        <p14:creationId xmlns:p14="http://schemas.microsoft.com/office/powerpoint/2010/main" val="706841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7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ijdelijke aanduiding voor inhoud 4">
            <a:extLst>
              <a:ext uri="{FF2B5EF4-FFF2-40B4-BE49-F238E27FC236}">
                <a16:creationId xmlns:a16="http://schemas.microsoft.com/office/drawing/2014/main" id="{28124EEE-F842-9346-8077-BBD571D7BDBC}"/>
              </a:ext>
            </a:extLst>
          </p:cNvPr>
          <p:cNvPicPr>
            <a:picLocks noChangeAspect="1"/>
          </p:cNvPicPr>
          <p:nvPr/>
        </p:nvPicPr>
        <p:blipFill>
          <a:blip r:embed="rId3"/>
          <a:stretch>
            <a:fillRect/>
          </a:stretch>
        </p:blipFill>
        <p:spPr>
          <a:xfrm>
            <a:off x="1639148" y="643467"/>
            <a:ext cx="8913704" cy="5571066"/>
          </a:xfrm>
          <a:prstGeom prst="rect">
            <a:avLst/>
          </a:prstGeom>
        </p:spPr>
      </p:pic>
    </p:spTree>
    <p:extLst>
      <p:ext uri="{BB962C8B-B14F-4D97-AF65-F5344CB8AC3E}">
        <p14:creationId xmlns:p14="http://schemas.microsoft.com/office/powerpoint/2010/main" val="29212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Bloedglucosespiegel</a:t>
            </a:r>
          </a:p>
        </p:txBody>
      </p:sp>
      <p:sp>
        <p:nvSpPr>
          <p:cNvPr id="3" name="Tijdelijke aanduiding voor inhoud 2"/>
          <p:cNvSpPr>
            <a:spLocks noGrp="1"/>
          </p:cNvSpPr>
          <p:nvPr>
            <p:ph idx="1"/>
          </p:nvPr>
        </p:nvSpPr>
        <p:spPr>
          <a:xfrm>
            <a:off x="1524000" y="1525638"/>
            <a:ext cx="9144000" cy="420001"/>
          </a:xfrm>
        </p:spPr>
        <p:txBody>
          <a:bodyPr vert="horz" lIns="91440" tIns="45720" rIns="91440" bIns="45720" rtlCol="0">
            <a:normAutofit/>
          </a:bodyPr>
          <a:lstStyle/>
          <a:p>
            <a:pPr marL="0" indent="0" algn="ctr">
              <a:buNone/>
            </a:pPr>
            <a:r>
              <a:rPr lang="en-US" sz="2000" kern="1200">
                <a:solidFill>
                  <a:srgbClr val="00BBEA"/>
                </a:solidFill>
                <a:latin typeface="+mn-lt"/>
                <a:ea typeface="+mn-ea"/>
                <a:cs typeface="+mn-cs"/>
              </a:rPr>
              <a:t>Glycemische index ( hoe snel stijgt de bloedglucosespiegel van een product)</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164" y="2509911"/>
            <a:ext cx="5900572" cy="3997637"/>
          </a:xfrm>
          <a:prstGeom prst="rect">
            <a:avLst/>
          </a:prstGeom>
        </p:spPr>
      </p:pic>
    </p:spTree>
    <p:extLst>
      <p:ext uri="{BB962C8B-B14F-4D97-AF65-F5344CB8AC3E}">
        <p14:creationId xmlns:p14="http://schemas.microsoft.com/office/powerpoint/2010/main" val="1941998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085FEC2-479F-5642-8409-4025EA534A61}"/>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100" kern="1200" dirty="0" err="1">
                <a:solidFill>
                  <a:srgbClr val="FFFFFF"/>
                </a:solidFill>
                <a:latin typeface="+mj-lt"/>
                <a:ea typeface="+mj-ea"/>
                <a:cs typeface="+mj-cs"/>
              </a:rPr>
              <a:t>Insuline</a:t>
            </a:r>
            <a:r>
              <a:rPr lang="en-US" sz="4100" kern="1200" dirty="0">
                <a:solidFill>
                  <a:srgbClr val="FFFFFF"/>
                </a:solidFill>
                <a:latin typeface="+mj-lt"/>
                <a:ea typeface="+mj-ea"/>
                <a:cs typeface="+mj-cs"/>
              </a:rPr>
              <a:t>, glucagon </a:t>
            </a:r>
            <a:r>
              <a:rPr lang="en-US" sz="4100" kern="1200" dirty="0" err="1">
                <a:solidFill>
                  <a:srgbClr val="FFFFFF"/>
                </a:solidFill>
                <a:latin typeface="+mj-lt"/>
                <a:ea typeface="+mj-ea"/>
                <a:cs typeface="+mj-cs"/>
              </a:rPr>
              <a:t>glycogeen</a:t>
            </a:r>
            <a:r>
              <a:rPr lang="en-US" sz="4100" kern="1200" dirty="0">
                <a:solidFill>
                  <a:srgbClr val="FFFFFF"/>
                </a:solidFill>
                <a:latin typeface="+mj-lt"/>
                <a:ea typeface="+mj-ea"/>
                <a:cs typeface="+mj-cs"/>
              </a:rPr>
              <a:t>,</a:t>
            </a:r>
            <a:br>
              <a:rPr lang="en-US" sz="4100" kern="1200" dirty="0">
                <a:solidFill>
                  <a:srgbClr val="FFFFFF"/>
                </a:solidFill>
                <a:latin typeface="+mj-lt"/>
                <a:ea typeface="+mj-ea"/>
                <a:cs typeface="+mj-cs"/>
              </a:rPr>
            </a:br>
            <a:r>
              <a:rPr lang="en-US" sz="4100" kern="1200" dirty="0" err="1">
                <a:solidFill>
                  <a:srgbClr val="FFFFFF"/>
                </a:solidFill>
                <a:latin typeface="+mj-lt"/>
                <a:ea typeface="+mj-ea"/>
                <a:cs typeface="+mj-cs"/>
              </a:rPr>
              <a:t>vetverbranding</a:t>
            </a:r>
            <a:endParaRPr lang="en-US" sz="4100" kern="1200" dirty="0">
              <a:solidFill>
                <a:srgbClr val="FFFFFF"/>
              </a:solidFill>
              <a:latin typeface="+mj-lt"/>
              <a:ea typeface="+mj-ea"/>
              <a:cs typeface="+mj-cs"/>
            </a:endParaRPr>
          </a:p>
        </p:txBody>
      </p:sp>
      <p:pic>
        <p:nvPicPr>
          <p:cNvPr id="5" name="Tijdelijke aanduiding voor inhoud 4" descr="Afbeelding met tekst, kaart&#10;&#10;Automatisch gegenereerde beschrijving">
            <a:extLst>
              <a:ext uri="{FF2B5EF4-FFF2-40B4-BE49-F238E27FC236}">
                <a16:creationId xmlns:a16="http://schemas.microsoft.com/office/drawing/2014/main" id="{773E0B12-16A3-9642-B71B-4E9D525AA70E}"/>
              </a:ext>
            </a:extLst>
          </p:cNvPr>
          <p:cNvPicPr>
            <a:picLocks noGrp="1" noChangeAspect="1"/>
          </p:cNvPicPr>
          <p:nvPr>
            <p:ph idx="1"/>
          </p:nvPr>
        </p:nvPicPr>
        <p:blipFill>
          <a:blip r:embed="rId3"/>
          <a:stretch>
            <a:fillRect/>
          </a:stretch>
        </p:blipFill>
        <p:spPr>
          <a:xfrm>
            <a:off x="6120741" y="492573"/>
            <a:ext cx="4619706" cy="5880796"/>
          </a:xfrm>
          <a:prstGeom prst="rect">
            <a:avLst/>
          </a:prstGeom>
        </p:spPr>
      </p:pic>
    </p:spTree>
    <p:extLst>
      <p:ext uri="{BB962C8B-B14F-4D97-AF65-F5344CB8AC3E}">
        <p14:creationId xmlns:p14="http://schemas.microsoft.com/office/powerpoint/2010/main" val="843965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14292" y="513612"/>
            <a:ext cx="9894133" cy="1031216"/>
          </a:xfrm>
        </p:spPr>
        <p:txBody>
          <a:bodyPr anchor="b">
            <a:normAutofit/>
          </a:bodyPr>
          <a:lstStyle/>
          <a:p>
            <a:r>
              <a:rPr lang="nl-NL" sz="3700"/>
              <a:t>Eiwitten minimaal 0,8 gram per kg lichaamsgewicht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375" y="2589086"/>
            <a:ext cx="4133217" cy="2755478"/>
          </a:xfrm>
          <a:prstGeom prst="rect">
            <a:avLst/>
          </a:prstGeom>
        </p:spPr>
      </p:pic>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7781373" y="2279151"/>
            <a:ext cx="3627063" cy="3387145"/>
          </a:xfrm>
        </p:spPr>
        <p:txBody>
          <a:bodyPr anchor="ctr">
            <a:normAutofit fontScale="92500" lnSpcReduction="10000"/>
          </a:bodyPr>
          <a:lstStyle/>
          <a:p>
            <a:r>
              <a:rPr lang="nl-NL" sz="1900" dirty="0"/>
              <a:t>Bouwstof voor het lichaam.</a:t>
            </a:r>
          </a:p>
          <a:p>
            <a:r>
              <a:rPr lang="nl-NL" sz="1900" dirty="0"/>
              <a:t>Herstel en opbouw van spieren en (bot)weefsel.</a:t>
            </a:r>
          </a:p>
          <a:p>
            <a:r>
              <a:rPr lang="nl-NL" sz="1900" dirty="0"/>
              <a:t>Spelen een belangrijke rol bij diverse fysiologische processen.</a:t>
            </a:r>
          </a:p>
          <a:p>
            <a:r>
              <a:rPr lang="nl-NL" sz="1900" dirty="0"/>
              <a:t>Eiwitten geven sneller een verzadigd gevoel.</a:t>
            </a:r>
          </a:p>
          <a:p>
            <a:r>
              <a:rPr lang="nl-NL" sz="1900" dirty="0"/>
              <a:t>Relatie afvallen en sporten.</a:t>
            </a:r>
          </a:p>
          <a:p>
            <a:r>
              <a:rPr lang="nl-NL" sz="1900" dirty="0"/>
              <a:t>Groepen mensen die meer eiwitten nodig hebben.</a:t>
            </a:r>
          </a:p>
          <a:p>
            <a:r>
              <a:rPr lang="nl-NL" sz="1900" dirty="0"/>
              <a:t>Biologische waarde eiwitten</a:t>
            </a:r>
          </a:p>
          <a:p>
            <a:endParaRPr lang="nl-NL" sz="1900" dirty="0"/>
          </a:p>
          <a:p>
            <a:endParaRPr lang="nl-NL" sz="1900" dirty="0"/>
          </a:p>
          <a:p>
            <a:endParaRPr lang="nl-NL" sz="1900" dirty="0"/>
          </a:p>
        </p:txBody>
      </p:sp>
    </p:spTree>
    <p:extLst>
      <p:ext uri="{BB962C8B-B14F-4D97-AF65-F5344CB8AC3E}">
        <p14:creationId xmlns:p14="http://schemas.microsoft.com/office/powerpoint/2010/main" val="1919191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92598" y="640263"/>
            <a:ext cx="5221266" cy="1344975"/>
          </a:xfrm>
        </p:spPr>
        <p:txBody>
          <a:bodyPr>
            <a:normAutofit/>
          </a:bodyPr>
          <a:lstStyle/>
          <a:p>
            <a:pPr algn="ctr"/>
            <a:r>
              <a:rPr lang="nl-NL" sz="2800"/>
              <a:t>Vetten 20%</a:t>
            </a:r>
            <a:r>
              <a:rPr lang="en-US" sz="2800"/>
              <a:t>-</a:t>
            </a:r>
            <a:r>
              <a:rPr lang="nl-NL" sz="2800"/>
              <a:t>40% (20-35% gewichtstoename)</a:t>
            </a:r>
            <a:br>
              <a:rPr lang="nl-NL" sz="2800"/>
            </a:br>
            <a:r>
              <a:rPr lang="nl-NL" sz="2800"/>
              <a:t>waarvan verzadigd vet max. 10%</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348" y="484632"/>
            <a:ext cx="3497304" cy="5733287"/>
          </a:xfrm>
          <a:prstGeom prst="rect">
            <a:avLst/>
          </a:prstGeom>
        </p:spPr>
      </p:pic>
      <p:sp>
        <p:nvSpPr>
          <p:cNvPr id="3" name="Tijdelijke aanduiding voor inhoud 2"/>
          <p:cNvSpPr>
            <a:spLocks noGrp="1"/>
          </p:cNvSpPr>
          <p:nvPr>
            <p:ph idx="1"/>
          </p:nvPr>
        </p:nvSpPr>
        <p:spPr>
          <a:xfrm>
            <a:off x="6391903" y="2121763"/>
            <a:ext cx="5235490" cy="3773010"/>
          </a:xfrm>
        </p:spPr>
        <p:txBody>
          <a:bodyPr>
            <a:normAutofit/>
          </a:bodyPr>
          <a:lstStyle/>
          <a:p>
            <a:r>
              <a:rPr lang="nl-NL" sz="2000" dirty="0"/>
              <a:t>Leverancier van voedingsstoffen en essentiële vetzuren                                   (vitamine A,D,E omega 3 en 6).</a:t>
            </a:r>
          </a:p>
          <a:p>
            <a:r>
              <a:rPr lang="nl-NL" sz="2000" dirty="0"/>
              <a:t>Opbouw cellen.</a:t>
            </a:r>
          </a:p>
          <a:p>
            <a:r>
              <a:rPr lang="nl-NL" sz="2000" dirty="0"/>
              <a:t>Isolatie.</a:t>
            </a:r>
          </a:p>
          <a:p>
            <a:r>
              <a:rPr lang="nl-NL" sz="2000" dirty="0"/>
              <a:t>Langere verzadiging door langer in de maag.</a:t>
            </a:r>
          </a:p>
          <a:p>
            <a:r>
              <a:rPr lang="nl-NL" sz="2000" dirty="0"/>
              <a:t>Verzadigde (V van verkeerd) en onverzadigde vetten (O van oké)</a:t>
            </a:r>
          </a:p>
          <a:p>
            <a:r>
              <a:rPr lang="nl-NL" sz="2000" dirty="0"/>
              <a:t>Levert meer kilocalorieën</a:t>
            </a:r>
          </a:p>
          <a:p>
            <a:endParaRPr lang="nl-NL" sz="2000" dirty="0"/>
          </a:p>
        </p:txBody>
      </p:sp>
    </p:spTree>
    <p:extLst>
      <p:ext uri="{BB962C8B-B14F-4D97-AF65-F5344CB8AC3E}">
        <p14:creationId xmlns:p14="http://schemas.microsoft.com/office/powerpoint/2010/main" val="1534068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LDL &amp; HDL</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0" y="340593"/>
            <a:ext cx="11496821" cy="3931912"/>
          </a:xfrm>
          <a:prstGeom prst="rect">
            <a:avLst/>
          </a:prstGeom>
        </p:spPr>
      </p:pic>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65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821516" y="640263"/>
            <a:ext cx="6204984" cy="1344975"/>
          </a:xfrm>
        </p:spPr>
        <p:txBody>
          <a:bodyPr>
            <a:normAutofit/>
          </a:bodyPr>
          <a:lstStyle/>
          <a:p>
            <a:r>
              <a:rPr lang="nl-NL" sz="4000"/>
              <a:t>Alcohol</a:t>
            </a:r>
          </a:p>
        </p:txBody>
      </p:sp>
      <p:sp>
        <p:nvSpPr>
          <p:cNvPr id="5" name="Tijdelijke aanduiding voor inhoud 4"/>
          <p:cNvSpPr>
            <a:spLocks noGrp="1"/>
          </p:cNvSpPr>
          <p:nvPr>
            <p:ph idx="1"/>
          </p:nvPr>
        </p:nvSpPr>
        <p:spPr>
          <a:xfrm>
            <a:off x="821515" y="2121762"/>
            <a:ext cx="6204984" cy="3626917"/>
          </a:xfrm>
        </p:spPr>
        <p:txBody>
          <a:bodyPr>
            <a:normAutofit/>
          </a:bodyPr>
          <a:lstStyle/>
          <a:p>
            <a:r>
              <a:rPr lang="nl-NL" sz="2400"/>
              <a:t>1 gram alcohol levert 7 kilocalorieën.  </a:t>
            </a:r>
          </a:p>
          <a:p>
            <a:r>
              <a:rPr lang="nl-NL" sz="2400"/>
              <a:t>Geen voedingsstof, maar kan wel worden opgeslagen in vet.</a:t>
            </a:r>
          </a:p>
        </p:txBody>
      </p:sp>
      <p:pic>
        <p:nvPicPr>
          <p:cNvPr id="6" name="Afbeelding 5"/>
          <p:cNvPicPr>
            <a:picLocks noChangeAspect="1"/>
          </p:cNvPicPr>
          <p:nvPr/>
        </p:nvPicPr>
        <p:blipFill rotWithShape="1">
          <a:blip r:embed="rId2"/>
          <a:srcRect l="15805" r="13021" b="2"/>
          <a:stretch/>
        </p:blipFill>
        <p:spPr>
          <a:xfrm>
            <a:off x="7829551" y="306909"/>
            <a:ext cx="4042409" cy="2286000"/>
          </a:xfrm>
          <a:prstGeom prst="rect">
            <a:avLst/>
          </a:prstGeom>
        </p:spPr>
      </p:pic>
      <p:pic>
        <p:nvPicPr>
          <p:cNvPr id="3" name="Afbeelding 2"/>
          <p:cNvPicPr>
            <a:picLocks noChangeAspect="1"/>
          </p:cNvPicPr>
          <p:nvPr/>
        </p:nvPicPr>
        <p:blipFill rotWithShape="1">
          <a:blip r:embed="rId3"/>
          <a:srcRect l="5124" r="29035" b="-2"/>
          <a:stretch/>
        </p:blipFill>
        <p:spPr>
          <a:xfrm>
            <a:off x="7829551" y="2828925"/>
            <a:ext cx="4042410" cy="3388994"/>
          </a:xfrm>
          <a:prstGeom prst="rect">
            <a:avLst/>
          </a:prstGeom>
        </p:spPr>
      </p:pic>
    </p:spTree>
    <p:extLst>
      <p:ext uri="{BB962C8B-B14F-4D97-AF65-F5344CB8AC3E}">
        <p14:creationId xmlns:p14="http://schemas.microsoft.com/office/powerpoint/2010/main" val="2146963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40079" y="2053641"/>
            <a:ext cx="3669161" cy="2760098"/>
          </a:xfrm>
        </p:spPr>
        <p:txBody>
          <a:bodyPr>
            <a:normAutofit/>
          </a:bodyPr>
          <a:lstStyle/>
          <a:p>
            <a:r>
              <a:rPr lang="nl-NL">
                <a:solidFill>
                  <a:srgbClr val="FFFFFF"/>
                </a:solidFill>
              </a:rPr>
              <a:t>Het opstellen van een behandelplan</a:t>
            </a:r>
          </a:p>
        </p:txBody>
      </p:sp>
      <p:sp>
        <p:nvSpPr>
          <p:cNvPr id="3" name="Tijdelijke aanduiding voor inhoud 2"/>
          <p:cNvSpPr>
            <a:spLocks noGrp="1"/>
          </p:cNvSpPr>
          <p:nvPr>
            <p:ph idx="1"/>
          </p:nvPr>
        </p:nvSpPr>
        <p:spPr>
          <a:xfrm>
            <a:off x="6090574" y="801866"/>
            <a:ext cx="5306084" cy="5230634"/>
          </a:xfrm>
        </p:spPr>
        <p:txBody>
          <a:bodyPr anchor="ctr">
            <a:normAutofit/>
          </a:bodyPr>
          <a:lstStyle/>
          <a:p>
            <a:pPr marL="0" indent="0">
              <a:buNone/>
            </a:pPr>
            <a:r>
              <a:rPr lang="nl-NL" sz="2000">
                <a:solidFill>
                  <a:srgbClr val="000000"/>
                </a:solidFill>
              </a:rPr>
              <a:t>Stappen bij het opstellen van een behandelplan of advies </a:t>
            </a:r>
          </a:p>
          <a:p>
            <a:pPr marL="0" indent="0">
              <a:buNone/>
            </a:pPr>
            <a:endParaRPr lang="nl-NL" sz="2000">
              <a:solidFill>
                <a:srgbClr val="000000"/>
              </a:solidFill>
            </a:endParaRPr>
          </a:p>
          <a:p>
            <a:pPr marL="514350" indent="-514350">
              <a:buAutoNum type="arabicPeriod"/>
            </a:pPr>
            <a:r>
              <a:rPr lang="nl-NL" sz="2000">
                <a:solidFill>
                  <a:srgbClr val="000000"/>
                </a:solidFill>
              </a:rPr>
              <a:t>Informeren naar de persoonlijke gegevens van de cliënt. </a:t>
            </a:r>
          </a:p>
          <a:p>
            <a:pPr marL="514350" indent="-514350">
              <a:buAutoNum type="arabicPeriod"/>
            </a:pPr>
            <a:r>
              <a:rPr lang="nl-NL" sz="2000">
                <a:solidFill>
                  <a:srgbClr val="000000"/>
                </a:solidFill>
              </a:rPr>
              <a:t>Het eetpatroon van de cliënt achterhalen</a:t>
            </a:r>
          </a:p>
          <a:p>
            <a:pPr marL="514350" indent="-514350">
              <a:buAutoNum type="arabicPeriod"/>
            </a:pPr>
            <a:r>
              <a:rPr lang="nl-NL" sz="2000">
                <a:solidFill>
                  <a:srgbClr val="000000"/>
                </a:solidFill>
              </a:rPr>
              <a:t>Gezamenlijk doelen stellen </a:t>
            </a:r>
          </a:p>
          <a:p>
            <a:pPr marL="514350" indent="-514350">
              <a:buAutoNum type="arabicPeriod"/>
            </a:pPr>
            <a:r>
              <a:rPr lang="nl-NL" sz="2000">
                <a:solidFill>
                  <a:srgbClr val="000000"/>
                </a:solidFill>
              </a:rPr>
              <a:t>Afspraken maken over verwachtingen </a:t>
            </a:r>
          </a:p>
          <a:p>
            <a:pPr marL="514350" indent="-514350">
              <a:buAutoNum type="arabicPeriod"/>
            </a:pPr>
            <a:r>
              <a:rPr lang="nl-NL" sz="2000">
                <a:solidFill>
                  <a:srgbClr val="000000"/>
                </a:solidFill>
              </a:rPr>
              <a:t>Client voorlichten over gezonde voeding</a:t>
            </a:r>
          </a:p>
          <a:p>
            <a:pPr marL="514350" indent="-514350">
              <a:buAutoNum type="arabicPeriod"/>
            </a:pPr>
            <a:r>
              <a:rPr lang="nl-NL" sz="2000">
                <a:solidFill>
                  <a:srgbClr val="000000"/>
                </a:solidFill>
              </a:rPr>
              <a:t>Energiebalans opmaken (a.d.h.v. de Energiebehoefte en afvaldoelen). </a:t>
            </a:r>
          </a:p>
          <a:p>
            <a:pPr marL="514350" indent="-514350">
              <a:buAutoNum type="arabicPeriod"/>
            </a:pPr>
            <a:r>
              <a:rPr lang="nl-NL" sz="2000">
                <a:solidFill>
                  <a:srgbClr val="000000"/>
                </a:solidFill>
              </a:rPr>
              <a:t>Stimuleren dat cliënt zijn eetgedrag daadwerkelijk gaat veranderen…. Coachen op eetgedrag</a:t>
            </a:r>
          </a:p>
        </p:txBody>
      </p:sp>
    </p:spTree>
    <p:extLst>
      <p:ext uri="{BB962C8B-B14F-4D97-AF65-F5344CB8AC3E}">
        <p14:creationId xmlns:p14="http://schemas.microsoft.com/office/powerpoint/2010/main" val="2205629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inhoud 10"/>
          <p:cNvPicPr>
            <a:picLocks noGrp="1" noChangeAspect="1"/>
          </p:cNvPicPr>
          <p:nvPr>
            <p:ph idx="1"/>
          </p:nvPr>
        </p:nvPicPr>
        <p:blipFill rotWithShape="1">
          <a:blip r:embed="rId2"/>
          <a:srcRect r="10221" b="-1"/>
          <a:stretch/>
        </p:blipFill>
        <p:spPr>
          <a:xfrm>
            <a:off x="-1" y="10"/>
            <a:ext cx="12192000" cy="6857990"/>
          </a:xfrm>
          <a:prstGeom prst="rect">
            <a:avLst/>
          </a:prstGeom>
        </p:spPr>
      </p:pic>
      <p:sp>
        <p:nvSpPr>
          <p:cNvPr id="1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8DB2CEB-0BA8-7A41-8CD7-098D0C9BC825}"/>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Voorbeelden</a:t>
            </a:r>
            <a:r>
              <a:rPr lang="en-US" sz="3600" dirty="0"/>
              <a:t> </a:t>
            </a:r>
            <a:r>
              <a:rPr lang="en-US" sz="3600"/>
              <a:t>verpakkingen</a:t>
            </a:r>
            <a:endParaRPr lang="en-US" sz="3600" dirty="0"/>
          </a:p>
        </p:txBody>
      </p:sp>
      <p:cxnSp>
        <p:nvCxnSpPr>
          <p:cNvPr id="21" name="Straight Connector 2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hthoek 4">
            <a:extLst>
              <a:ext uri="{FF2B5EF4-FFF2-40B4-BE49-F238E27FC236}">
                <a16:creationId xmlns:a16="http://schemas.microsoft.com/office/drawing/2014/main" id="{26DB660F-7361-6747-B48B-CC24F0CFDECE}"/>
              </a:ext>
            </a:extLst>
          </p:cNvPr>
          <p:cNvSpPr/>
          <p:nvPr/>
        </p:nvSpPr>
        <p:spPr>
          <a:xfrm>
            <a:off x="525516" y="3417573"/>
            <a:ext cx="4593021" cy="2619839"/>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verpakking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biedt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meer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alleen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bescherming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product. Het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mondiale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afvaldilemma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toenemende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vraag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naar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vers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uitdagingen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op het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gebied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vervoer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leiden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veel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innovaties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die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verpakkingen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duurzamer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efficiënter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maken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jdelijke aanduiding voor inhoud 5"/>
          <p:cNvSpPr txBox="1">
            <a:spLocks/>
          </p:cNvSpPr>
          <p:nvPr/>
        </p:nvSpPr>
        <p:spPr>
          <a:xfrm>
            <a:off x="4028149" y="2160589"/>
            <a:ext cx="4184034"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endPar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4" name="Tekstvak 13"/>
          <p:cNvSpPr txBox="1"/>
          <p:nvPr/>
        </p:nvSpPr>
        <p:spPr>
          <a:xfrm>
            <a:off x="7945943" y="2995749"/>
            <a:ext cx="3375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5412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4292" y="513612"/>
            <a:ext cx="9894133" cy="1031216"/>
          </a:xfrm>
        </p:spPr>
        <p:txBody>
          <a:bodyPr anchor="b">
            <a:normAutofit/>
          </a:bodyPr>
          <a:lstStyle/>
          <a:p>
            <a:r>
              <a:rPr lang="nl-NL"/>
              <a:t>Intake: doelen stellen</a:t>
            </a:r>
            <a:endParaRPr lang="nl-NL" dirty="0"/>
          </a:p>
        </p:txBody>
      </p:sp>
      <p:pic>
        <p:nvPicPr>
          <p:cNvPr id="4" name="Afbeelding 3"/>
          <p:cNvPicPr>
            <a:picLocks noChangeAspect="1"/>
          </p:cNvPicPr>
          <p:nvPr/>
        </p:nvPicPr>
        <p:blipFill>
          <a:blip r:embed="rId2"/>
          <a:stretch>
            <a:fillRect/>
          </a:stretch>
        </p:blipFill>
        <p:spPr>
          <a:xfrm>
            <a:off x="1514293" y="2927602"/>
            <a:ext cx="5069382" cy="2078446"/>
          </a:xfrm>
          <a:prstGeom prst="rect">
            <a:avLst/>
          </a:prstGeom>
        </p:spPr>
      </p:pic>
      <p:sp>
        <p:nvSpPr>
          <p:cNvPr id="3" name="Tijdelijke aanduiding voor inhoud 2"/>
          <p:cNvSpPr>
            <a:spLocks noGrp="1"/>
          </p:cNvSpPr>
          <p:nvPr>
            <p:ph idx="1"/>
          </p:nvPr>
        </p:nvSpPr>
        <p:spPr>
          <a:xfrm>
            <a:off x="7781373" y="2279151"/>
            <a:ext cx="3627063" cy="3387145"/>
          </a:xfrm>
        </p:spPr>
        <p:txBody>
          <a:bodyPr anchor="ctr">
            <a:normAutofit/>
          </a:bodyPr>
          <a:lstStyle/>
          <a:p>
            <a:r>
              <a:rPr lang="nl-NL" sz="1900"/>
              <a:t>Vraag naar de doelen van de klant</a:t>
            </a:r>
          </a:p>
          <a:p>
            <a:r>
              <a:rPr lang="nl-NL" sz="1900"/>
              <a:t>Wees realistisch, help de klant realistische doelen te stellen </a:t>
            </a:r>
          </a:p>
          <a:p>
            <a:r>
              <a:rPr lang="nl-NL" sz="1900"/>
              <a:t>Maak ze samen SMART:</a:t>
            </a:r>
          </a:p>
          <a:p>
            <a:pPr lvl="1"/>
            <a:r>
              <a:rPr lang="nl-NL" sz="1900"/>
              <a:t>Specifiek</a:t>
            </a:r>
          </a:p>
          <a:p>
            <a:pPr lvl="1"/>
            <a:r>
              <a:rPr lang="nl-NL" sz="1900"/>
              <a:t>Meetbaar</a:t>
            </a:r>
          </a:p>
          <a:p>
            <a:pPr lvl="1"/>
            <a:r>
              <a:rPr lang="nl-NL" sz="1900"/>
              <a:t>Acceptabel</a:t>
            </a:r>
          </a:p>
          <a:p>
            <a:pPr lvl="1"/>
            <a:r>
              <a:rPr lang="nl-NL" sz="1900"/>
              <a:t>Realistisch</a:t>
            </a:r>
          </a:p>
          <a:p>
            <a:pPr lvl="1"/>
            <a:r>
              <a:rPr lang="nl-NL" sz="1900"/>
              <a:t>Tijdgebonden </a:t>
            </a:r>
          </a:p>
          <a:p>
            <a:endParaRPr lang="nl-NL" sz="1900"/>
          </a:p>
        </p:txBody>
      </p:sp>
    </p:spTree>
    <p:extLst>
      <p:ext uri="{BB962C8B-B14F-4D97-AF65-F5344CB8AC3E}">
        <p14:creationId xmlns:p14="http://schemas.microsoft.com/office/powerpoint/2010/main" val="450429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E25BCB71-477C-C341-8875-92254F1C1864}"/>
              </a:ext>
            </a:extLst>
          </p:cNvPr>
          <p:cNvPicPr>
            <a:picLocks noGrp="1" noChangeAspect="1"/>
          </p:cNvPicPr>
          <p:nvPr>
            <p:ph idx="1"/>
          </p:nvPr>
        </p:nvPicPr>
        <p:blipFill rotWithShape="1">
          <a:blip r:embed="rId2"/>
          <a:srcRect t="3216" b="21784"/>
          <a:stretch/>
        </p:blipFill>
        <p:spPr>
          <a:xfrm>
            <a:off x="20" y="10"/>
            <a:ext cx="12191980" cy="6857990"/>
          </a:xfrm>
          <a:prstGeom prst="rect">
            <a:avLst/>
          </a:prstGeom>
        </p:spPr>
      </p:pic>
    </p:spTree>
    <p:extLst>
      <p:ext uri="{BB962C8B-B14F-4D97-AF65-F5344CB8AC3E}">
        <p14:creationId xmlns:p14="http://schemas.microsoft.com/office/powerpoint/2010/main" val="1053764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054FA-3E84-D64C-B55F-A1838EEB923F}"/>
              </a:ext>
            </a:extLst>
          </p:cNvPr>
          <p:cNvSpPr>
            <a:spLocks noGrp="1"/>
          </p:cNvSpPr>
          <p:nvPr>
            <p:ph type="title"/>
          </p:nvPr>
        </p:nvSpPr>
        <p:spPr>
          <a:xfrm>
            <a:off x="1941400" y="643467"/>
            <a:ext cx="8408193" cy="744836"/>
          </a:xfrm>
        </p:spPr>
        <p:txBody>
          <a:bodyPr vert="horz" lIns="91440" tIns="45720" rIns="91440" bIns="45720" rtlCol="0" anchor="ctr">
            <a:normAutofit/>
          </a:bodyPr>
          <a:lstStyle/>
          <a:p>
            <a:pPr algn="ctr"/>
            <a:r>
              <a:rPr lang="en-US" sz="2800">
                <a:solidFill>
                  <a:schemeClr val="bg1"/>
                </a:solidFill>
              </a:rPr>
              <a:t>Nederlandse beweegrichtlijnen</a:t>
            </a:r>
          </a:p>
        </p:txBody>
      </p:sp>
      <p:pic>
        <p:nvPicPr>
          <p:cNvPr id="5" name="Tijdelijke aanduiding voor inhoud 4">
            <a:extLst>
              <a:ext uri="{FF2B5EF4-FFF2-40B4-BE49-F238E27FC236}">
                <a16:creationId xmlns:a16="http://schemas.microsoft.com/office/drawing/2014/main" id="{D2AF67E1-7FE1-AC46-8470-A9281A48F781}"/>
              </a:ext>
            </a:extLst>
          </p:cNvPr>
          <p:cNvPicPr>
            <a:picLocks noGrp="1" noChangeAspect="1"/>
          </p:cNvPicPr>
          <p:nvPr>
            <p:ph idx="1"/>
          </p:nvPr>
        </p:nvPicPr>
        <p:blipFill>
          <a:blip r:embed="rId3"/>
          <a:stretch>
            <a:fillRect/>
          </a:stretch>
        </p:blipFill>
        <p:spPr>
          <a:xfrm>
            <a:off x="2006601" y="2032098"/>
            <a:ext cx="8178799" cy="3680459"/>
          </a:xfrm>
          <a:prstGeom prst="rect">
            <a:avLst/>
          </a:prstGeom>
        </p:spPr>
      </p:pic>
      <p:sp>
        <p:nvSpPr>
          <p:cNvPr id="3" name="Rechthoek 2">
            <a:extLst>
              <a:ext uri="{FF2B5EF4-FFF2-40B4-BE49-F238E27FC236}">
                <a16:creationId xmlns:a16="http://schemas.microsoft.com/office/drawing/2014/main" id="{A76AB82C-6033-7C44-8FA1-7C03CB7026F7}"/>
              </a:ext>
            </a:extLst>
          </p:cNvPr>
          <p:cNvSpPr/>
          <p:nvPr/>
        </p:nvSpPr>
        <p:spPr>
          <a:xfrm>
            <a:off x="4282489" y="5405052"/>
            <a:ext cx="145507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Beweegrichtlijnen</a:t>
            </a:r>
            <a:endParaRPr kumimoji="0" lang="nl-NL" sz="135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l-NL"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740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MET-waarde</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7547" y="1436427"/>
            <a:ext cx="5374433" cy="3660006"/>
          </a:xfrm>
        </p:spPr>
      </p:pic>
      <p:sp>
        <p:nvSpPr>
          <p:cNvPr id="3" name="Rechthoek 2">
            <a:extLst>
              <a:ext uri="{FF2B5EF4-FFF2-40B4-BE49-F238E27FC236}">
                <a16:creationId xmlns:a16="http://schemas.microsoft.com/office/drawing/2014/main" id="{BA113C3B-3A39-D84B-95FE-B7F8E48521D6}"/>
              </a:ext>
            </a:extLst>
          </p:cNvPr>
          <p:cNvSpPr/>
          <p:nvPr/>
        </p:nvSpPr>
        <p:spPr>
          <a:xfrm>
            <a:off x="3048000" y="4901638"/>
            <a:ext cx="6096000" cy="224676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666666"/>
                </a:solidFill>
                <a:effectLst/>
                <a:uLnTx/>
                <a:uFillTx/>
                <a:latin typeface="Calibri" panose="020F0502020204030204"/>
                <a:ea typeface="+mn-ea"/>
                <a:cs typeface="+mn-cs"/>
              </a:rPr>
              <a:t>Energieverbruik per minuut kcal/min = (MET-waarde × 3,5 × gewicht) / 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666666"/>
                </a:solidFill>
                <a:effectLst/>
                <a:uLnTx/>
                <a:uFillTx/>
                <a:latin typeface="Calibri" panose="020F0502020204030204"/>
                <a:ea typeface="+mn-ea"/>
                <a:cs typeface="+mn-cs"/>
              </a:rPr>
              <a:t>Hoeveel kcal in 15 minuten iemand van 60 kg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783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6">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26">
            <a:extLst>
              <a:ext uri="{FF2B5EF4-FFF2-40B4-BE49-F238E27FC236}">
                <a16:creationId xmlns:a16="http://schemas.microsoft.com/office/drawing/2014/main" id="{48AADC38-41AB-482C-B8C3-6B9CD91B6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040"/>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Tijdelijke aanduiding voor inhoud 6">
            <a:extLst>
              <a:ext uri="{FF2B5EF4-FFF2-40B4-BE49-F238E27FC236}">
                <a16:creationId xmlns:a16="http://schemas.microsoft.com/office/drawing/2014/main" id="{F44E2CC4-C554-6345-9C32-9D991B7E0BE6}"/>
              </a:ext>
            </a:extLst>
          </p:cNvPr>
          <p:cNvPicPr>
            <a:picLocks noChangeAspect="1"/>
          </p:cNvPicPr>
          <p:nvPr/>
        </p:nvPicPr>
        <p:blipFill rotWithShape="1">
          <a:blip r:embed="rId2"/>
          <a:stretch/>
        </p:blipFill>
        <p:spPr>
          <a:xfrm>
            <a:off x="640080" y="772932"/>
            <a:ext cx="5276088" cy="3026136"/>
          </a:xfrm>
          <a:prstGeom prst="rect">
            <a:avLst/>
          </a:prstGeom>
        </p:spPr>
      </p:pic>
      <p:sp>
        <p:nvSpPr>
          <p:cNvPr id="16" name="Rechthoek 15">
            <a:extLst>
              <a:ext uri="{FF2B5EF4-FFF2-40B4-BE49-F238E27FC236}">
                <a16:creationId xmlns:a16="http://schemas.microsoft.com/office/drawing/2014/main" id="{CC6B162F-8494-9E42-87E8-70CB3A6570F4}"/>
              </a:ext>
            </a:extLst>
          </p:cNvPr>
          <p:cNvSpPr/>
          <p:nvPr/>
        </p:nvSpPr>
        <p:spPr>
          <a:xfrm>
            <a:off x="1635889" y="5059439"/>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https://derekenmachine.nl/caloriebehoefte-berekenen-harris-benedict-formule/</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Afbeelding 2" descr="Afbeelding met schermafbeelding&#10;&#10;Automatisch gegenereerde beschrijving">
            <a:extLst>
              <a:ext uri="{FF2B5EF4-FFF2-40B4-BE49-F238E27FC236}">
                <a16:creationId xmlns:a16="http://schemas.microsoft.com/office/drawing/2014/main" id="{0D422E6A-59A1-3541-BE08-65C1488A8401}"/>
              </a:ext>
            </a:extLst>
          </p:cNvPr>
          <p:cNvPicPr>
            <a:picLocks noChangeAspect="1"/>
          </p:cNvPicPr>
          <p:nvPr/>
        </p:nvPicPr>
        <p:blipFill>
          <a:blip r:embed="rId4"/>
          <a:stretch>
            <a:fillRect/>
          </a:stretch>
        </p:blipFill>
        <p:spPr>
          <a:xfrm>
            <a:off x="6426200" y="1419225"/>
            <a:ext cx="3606800" cy="1651000"/>
          </a:xfrm>
          <a:prstGeom prst="rect">
            <a:avLst/>
          </a:prstGeom>
        </p:spPr>
      </p:pic>
    </p:spTree>
    <p:extLst>
      <p:ext uri="{BB962C8B-B14F-4D97-AF65-F5344CB8AC3E}">
        <p14:creationId xmlns:p14="http://schemas.microsoft.com/office/powerpoint/2010/main" val="3730816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23C7608-4AF4-FF46-85F5-771113795600}"/>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4100">
                <a:solidFill>
                  <a:srgbClr val="FFFFFF"/>
                </a:solidFill>
              </a:rPr>
              <a:t>Pal(physical activity level) waarde</a:t>
            </a:r>
          </a:p>
        </p:txBody>
      </p:sp>
      <p:pic>
        <p:nvPicPr>
          <p:cNvPr id="7" name="Tijdelijke aanduiding voor inhoud 6" descr="Afbeelding met schermafbeelding&#10;&#10;Automatisch gegenereerde beschrijving">
            <a:extLst>
              <a:ext uri="{FF2B5EF4-FFF2-40B4-BE49-F238E27FC236}">
                <a16:creationId xmlns:a16="http://schemas.microsoft.com/office/drawing/2014/main" id="{9E2F8467-8D6A-F443-8298-8AE4DEFCDE71}"/>
              </a:ext>
            </a:extLst>
          </p:cNvPr>
          <p:cNvPicPr>
            <a:picLocks noGrp="1" noChangeAspect="1"/>
          </p:cNvPicPr>
          <p:nvPr>
            <p:ph idx="1"/>
          </p:nvPr>
        </p:nvPicPr>
        <p:blipFill rotWithShape="1">
          <a:blip r:embed="rId2"/>
          <a:srcRect t="3004" r="-1" b="12999"/>
          <a:stretch/>
        </p:blipFill>
        <p:spPr>
          <a:xfrm>
            <a:off x="320040" y="320040"/>
            <a:ext cx="11548872" cy="4462272"/>
          </a:xfrm>
          <a:prstGeom prst="rect">
            <a:avLst/>
          </a:prstGeom>
        </p:spPr>
      </p:pic>
      <p:cxnSp>
        <p:nvCxnSpPr>
          <p:cNvPr id="18" name="Straight Connector 17">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170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177DC-F71B-A242-BF8E-1FECC240A765}"/>
              </a:ext>
            </a:extLst>
          </p:cNvPr>
          <p:cNvSpPr>
            <a:spLocks noGrp="1"/>
          </p:cNvSpPr>
          <p:nvPr>
            <p:ph type="title"/>
          </p:nvPr>
        </p:nvSpPr>
        <p:spPr/>
        <p:txBody>
          <a:bodyPr>
            <a:normAutofit/>
          </a:bodyPr>
          <a:lstStyle/>
          <a:p>
            <a:r>
              <a:rPr lang="nl-NL" dirty="0">
                <a:solidFill>
                  <a:srgbClr val="000000"/>
                </a:solidFill>
              </a:rPr>
              <a:t>Verschil tussen macro- en micronutriënten</a:t>
            </a:r>
            <a:endParaRPr lang="nl-NL" dirty="0">
              <a:solidFill>
                <a:srgbClr val="FFFFFF"/>
              </a:solidFill>
            </a:endParaRPr>
          </a:p>
        </p:txBody>
      </p:sp>
      <p:sp>
        <p:nvSpPr>
          <p:cNvPr id="3" name="Tijdelijke aanduiding voor inhoud 2">
            <a:extLst>
              <a:ext uri="{FF2B5EF4-FFF2-40B4-BE49-F238E27FC236}">
                <a16:creationId xmlns:a16="http://schemas.microsoft.com/office/drawing/2014/main" id="{7AD234C4-E256-264F-AACE-09844DB97127}"/>
              </a:ext>
            </a:extLst>
          </p:cNvPr>
          <p:cNvSpPr>
            <a:spLocks noGrp="1"/>
          </p:cNvSpPr>
          <p:nvPr>
            <p:ph idx="1"/>
          </p:nvPr>
        </p:nvSpPr>
        <p:spPr/>
        <p:txBody>
          <a:bodyPr anchor="ctr">
            <a:normAutofit fontScale="85000" lnSpcReduction="10000"/>
          </a:bodyPr>
          <a:lstStyle/>
          <a:p>
            <a:pPr marL="0" indent="0">
              <a:buNone/>
            </a:pPr>
            <a:r>
              <a:rPr lang="nl-NL" sz="2400" dirty="0">
                <a:solidFill>
                  <a:srgbClr val="000000"/>
                </a:solidFill>
              </a:rPr>
              <a:t>De voedingsstoffen hebben verschillende functies:</a:t>
            </a:r>
          </a:p>
          <a:p>
            <a:pPr marL="0" indent="0">
              <a:buNone/>
            </a:pPr>
            <a:r>
              <a:rPr lang="nl-NL" sz="2400" dirty="0">
                <a:solidFill>
                  <a:srgbClr val="000000"/>
                </a:solidFill>
              </a:rPr>
              <a:t>Bouwstoffen dienen binnen een organisme voor de aanmaak van cellen. Belangrijke bouwstoffen zijn water, eiwitten en mineralen. Water en eiwitten zijn vooral belangrijk voor de aanmaak van cellen. Mineralen zoals calcium zijn belangrijk voor de aanmaak van botweefsel.</a:t>
            </a:r>
          </a:p>
          <a:p>
            <a:pPr marL="0" indent="0">
              <a:buNone/>
            </a:pPr>
            <a:r>
              <a:rPr lang="nl-NL" sz="2400" dirty="0">
                <a:solidFill>
                  <a:srgbClr val="000000"/>
                </a:solidFill>
              </a:rPr>
              <a:t>Brandstoffen zijn de voedingsstoffen waaruit energie gehaald wordt voor het samentrekken van spiercellen en het versturen van elektrische signalen tussen zenuwcellen. Deze energie wordt gehaald uit de biologische oxidatie (verbranding) van koolhydraten en vetten, soms uit eiwitten.</a:t>
            </a:r>
          </a:p>
          <a:p>
            <a:pPr marL="0" indent="0">
              <a:buNone/>
            </a:pPr>
            <a:r>
              <a:rPr lang="nl-NL" sz="2400" dirty="0">
                <a:solidFill>
                  <a:srgbClr val="000000"/>
                </a:solidFill>
              </a:rPr>
              <a:t>Regulerende stoffen of beschermende stoffen zijn voedingsstoffen die allerlei belangrijke lichaamsprocessen regelen en sturen: vitamines en mineralen. Hiervan heeft het lichaam slechts kleine hoeveelheden nodig.[2]</a:t>
            </a:r>
          </a:p>
          <a:p>
            <a:pPr marL="0" indent="0">
              <a:buNone/>
            </a:pPr>
            <a:endParaRPr lang="nl-NL" sz="2400" dirty="0">
              <a:solidFill>
                <a:srgbClr val="000000"/>
              </a:solidFill>
            </a:endParaRPr>
          </a:p>
          <a:p>
            <a:pPr marL="0" indent="0">
              <a:buNone/>
            </a:pPr>
            <a:endParaRPr lang="nl-NL" sz="2400" dirty="0">
              <a:solidFill>
                <a:srgbClr val="000000"/>
              </a:solidFill>
            </a:endParaRPr>
          </a:p>
          <a:p>
            <a:pPr marL="0" indent="0">
              <a:buNone/>
            </a:pPr>
            <a:r>
              <a:rPr lang="nl-NL" sz="2400" dirty="0">
                <a:solidFill>
                  <a:srgbClr val="000000"/>
                </a:solidFill>
              </a:rPr>
              <a:t>Relatie voedingsstoffen, enzymen, co-enzymen.</a:t>
            </a:r>
          </a:p>
        </p:txBody>
      </p:sp>
    </p:spTree>
    <p:extLst>
      <p:ext uri="{BB962C8B-B14F-4D97-AF65-F5344CB8AC3E}">
        <p14:creationId xmlns:p14="http://schemas.microsoft.com/office/powerpoint/2010/main" val="1450525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DB02C-467F-A34B-ACC7-EC2655F7CE0C}"/>
              </a:ext>
            </a:extLst>
          </p:cNvPr>
          <p:cNvSpPr>
            <a:spLocks noGrp="1"/>
          </p:cNvSpPr>
          <p:nvPr>
            <p:ph type="title"/>
          </p:nvPr>
        </p:nvSpPr>
        <p:spPr/>
        <p:txBody>
          <a:bodyPr/>
          <a:lstStyle/>
          <a:p>
            <a:r>
              <a:rPr lang="nl-NL" dirty="0"/>
              <a:t>Voor alle </a:t>
            </a:r>
            <a:r>
              <a:rPr lang="nl-NL"/>
              <a:t>vitamines voor </a:t>
            </a:r>
            <a:r>
              <a:rPr lang="nl-NL" dirty="0"/>
              <a:t>doelgroepen kijk op:</a:t>
            </a:r>
          </a:p>
        </p:txBody>
      </p:sp>
      <p:sp>
        <p:nvSpPr>
          <p:cNvPr id="3" name="Tijdelijke aanduiding voor inhoud 2">
            <a:extLst>
              <a:ext uri="{FF2B5EF4-FFF2-40B4-BE49-F238E27FC236}">
                <a16:creationId xmlns:a16="http://schemas.microsoft.com/office/drawing/2014/main" id="{19B8E928-799A-CE4F-9DF8-1E685138A375}"/>
              </a:ext>
            </a:extLst>
          </p:cNvPr>
          <p:cNvSpPr>
            <a:spLocks noGrp="1"/>
          </p:cNvSpPr>
          <p:nvPr>
            <p:ph idx="1"/>
          </p:nvPr>
        </p:nvSpPr>
        <p:spPr/>
        <p:txBody>
          <a:bodyPr/>
          <a:lstStyle/>
          <a:p>
            <a:r>
              <a:rPr lang="nl-NL" dirty="0">
                <a:hlinkClick r:id="rId2"/>
              </a:rPr>
              <a:t>https://www.vitamine-info.nl</a:t>
            </a:r>
            <a:endParaRPr lang="nl-NL" dirty="0"/>
          </a:p>
          <a:p>
            <a:endParaRPr lang="nl-NL" dirty="0"/>
          </a:p>
          <a:p>
            <a:r>
              <a:rPr lang="nl-NL" dirty="0"/>
              <a:t>In vet oplosbaar A,D,E,K</a:t>
            </a:r>
          </a:p>
          <a:p>
            <a:r>
              <a:rPr lang="nl-NL"/>
              <a:t>Overige vitamines in water</a:t>
            </a:r>
            <a:endParaRPr lang="nl-NL" dirty="0"/>
          </a:p>
          <a:p>
            <a:endParaRPr lang="nl-NL" dirty="0"/>
          </a:p>
        </p:txBody>
      </p:sp>
    </p:spTree>
    <p:extLst>
      <p:ext uri="{BB962C8B-B14F-4D97-AF65-F5344CB8AC3E}">
        <p14:creationId xmlns:p14="http://schemas.microsoft.com/office/powerpoint/2010/main" val="1854663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667E521-2ADC-5748-9C4F-AF2FA9306D7A}"/>
              </a:ext>
            </a:extLst>
          </p:cNvPr>
          <p:cNvPicPr>
            <a:picLocks noChangeAspect="1"/>
          </p:cNvPicPr>
          <p:nvPr/>
        </p:nvPicPr>
        <p:blipFill rotWithShape="1">
          <a:blip r:embed="rId2"/>
          <a:srcRect l="1728" r="16049" b="-1"/>
          <a:stretch/>
        </p:blipFill>
        <p:spPr>
          <a:xfrm flipH="1">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5" name="Titel 4">
            <a:extLst>
              <a:ext uri="{FF2B5EF4-FFF2-40B4-BE49-F238E27FC236}">
                <a16:creationId xmlns:a16="http://schemas.microsoft.com/office/drawing/2014/main" id="{F67F8C34-1E37-8C4B-9B1A-65997AC4C796}"/>
              </a:ext>
            </a:extLst>
          </p:cNvPr>
          <p:cNvSpPr>
            <a:spLocks noGrp="1"/>
          </p:cNvSpPr>
          <p:nvPr>
            <p:ph type="title"/>
          </p:nvPr>
        </p:nvSpPr>
        <p:spPr>
          <a:xfrm>
            <a:off x="709448" y="1913950"/>
            <a:ext cx="4204137" cy="1342754"/>
          </a:xfrm>
        </p:spPr>
        <p:txBody>
          <a:bodyPr>
            <a:normAutofit/>
          </a:bodyPr>
          <a:lstStyle/>
          <a:p>
            <a:pPr algn="ctr"/>
            <a:r>
              <a:rPr lang="nl-NL" sz="3600" dirty="0">
                <a:latin typeface="Arial" panose="020B0604020202020204" pitchFamily="34" charset="0"/>
                <a:cs typeface="Arial" panose="020B0604020202020204" pitchFamily="34" charset="0"/>
              </a:rPr>
              <a:t>Voorbeelden</a:t>
            </a:r>
            <a:br>
              <a:rPr lang="nl-NL" sz="3600" dirty="0">
                <a:latin typeface="Arial" panose="020B0604020202020204" pitchFamily="34" charset="0"/>
                <a:cs typeface="Arial" panose="020B0604020202020204" pitchFamily="34" charset="0"/>
              </a:rPr>
            </a:br>
            <a:r>
              <a:rPr lang="nl-NL" sz="3600" dirty="0">
                <a:latin typeface="Arial" panose="020B0604020202020204" pitchFamily="34" charset="0"/>
                <a:cs typeface="Arial" panose="020B0604020202020204" pitchFamily="34" charset="0"/>
              </a:rPr>
              <a:t>Eiwitten</a:t>
            </a:r>
            <a:endParaRPr lang="nl-NL" sz="3600" dirty="0"/>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ijdelijke aanduiding voor inhoud 5">
            <a:extLst>
              <a:ext uri="{FF2B5EF4-FFF2-40B4-BE49-F238E27FC236}">
                <a16:creationId xmlns:a16="http://schemas.microsoft.com/office/drawing/2014/main" id="{9B57B326-D92B-9245-8BFF-B821195A343E}"/>
              </a:ext>
            </a:extLst>
          </p:cNvPr>
          <p:cNvSpPr>
            <a:spLocks noGrp="1"/>
          </p:cNvSpPr>
          <p:nvPr>
            <p:ph idx="1"/>
          </p:nvPr>
        </p:nvSpPr>
        <p:spPr>
          <a:xfrm>
            <a:off x="525516" y="3417573"/>
            <a:ext cx="4593021" cy="2619839"/>
          </a:xfrm>
        </p:spPr>
        <p:txBody>
          <a:bodyPr anchor="ctr">
            <a:normAutofit/>
          </a:bodyPr>
          <a:lstStyle/>
          <a:p>
            <a:br>
              <a:rPr lang="nl-NL" sz="1800" b="1">
                <a:latin typeface="Arial" panose="020B0604020202020204" pitchFamily="34" charset="0"/>
                <a:cs typeface="Arial" panose="020B0604020202020204" pitchFamily="34" charset="0"/>
              </a:rPr>
            </a:br>
            <a:r>
              <a:rPr lang="nl-NL" sz="1800">
                <a:latin typeface="Arial" panose="020B0604020202020204" pitchFamily="34" charset="0"/>
                <a:cs typeface="Arial" panose="020B0604020202020204" pitchFamily="34" charset="0"/>
              </a:rPr>
              <a:t>Om de groeiende wereldbevolking in de toekomst van voldoende eiwitten te kunnen voorzien zullen we naast dierlijke eiwitbronnen, veel meer van andere (plantaardige) eiwitbronnen gebruik moeten maken. Het is ook belangrijk om de transitie te maken in verband met dierenwelzijn en de bevolkingsgezondheid</a:t>
            </a:r>
            <a:endParaRPr lang="nl-NL" sz="1800"/>
          </a:p>
        </p:txBody>
      </p:sp>
    </p:spTree>
    <p:extLst>
      <p:ext uri="{BB962C8B-B14F-4D97-AF65-F5344CB8AC3E}">
        <p14:creationId xmlns:p14="http://schemas.microsoft.com/office/powerpoint/2010/main" val="1861140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6CC914-EAC2-484F-BDC6-67BFA44955A5}"/>
              </a:ext>
            </a:extLst>
          </p:cNvPr>
          <p:cNvSpPr>
            <a:spLocks noGrp="1"/>
          </p:cNvSpPr>
          <p:nvPr>
            <p:ph type="title"/>
          </p:nvPr>
        </p:nvSpPr>
        <p:spPr>
          <a:xfrm>
            <a:off x="648929" y="629266"/>
            <a:ext cx="3651467" cy="1676603"/>
          </a:xfrm>
        </p:spPr>
        <p:txBody>
          <a:bodyPr>
            <a:normAutofit/>
          </a:bodyPr>
          <a:lstStyle/>
          <a:p>
            <a:endParaRPr lang="nl-NL"/>
          </a:p>
        </p:txBody>
      </p:sp>
      <p:sp>
        <p:nvSpPr>
          <p:cNvPr id="3" name="Tijdelijke aanduiding voor inhoud 2">
            <a:extLst>
              <a:ext uri="{FF2B5EF4-FFF2-40B4-BE49-F238E27FC236}">
                <a16:creationId xmlns:a16="http://schemas.microsoft.com/office/drawing/2014/main" id="{AB432D84-03D7-2B40-8D71-51CCCA2AB173}"/>
              </a:ext>
            </a:extLst>
          </p:cNvPr>
          <p:cNvSpPr>
            <a:spLocks noGrp="1"/>
          </p:cNvSpPr>
          <p:nvPr>
            <p:ph idx="1"/>
          </p:nvPr>
        </p:nvSpPr>
        <p:spPr>
          <a:xfrm>
            <a:off x="648931" y="2438400"/>
            <a:ext cx="3651466" cy="3785419"/>
          </a:xfrm>
        </p:spPr>
        <p:txBody>
          <a:bodyPr>
            <a:normAutofit/>
          </a:bodyPr>
          <a:lstStyle/>
          <a:p>
            <a:r>
              <a:rPr lang="nl-NL" sz="1800" b="1">
                <a:latin typeface="Arial" panose="020B0604020202020204" pitchFamily="34" charset="0"/>
                <a:cs typeface="Arial" panose="020B0604020202020204" pitchFamily="34" charset="0"/>
              </a:rPr>
              <a:t>Duurzame voedselketen</a:t>
            </a:r>
          </a:p>
          <a:p>
            <a:r>
              <a:rPr lang="nl-NL" sz="1800">
                <a:latin typeface="Arial" panose="020B0604020202020204" pitchFamily="34" charset="0"/>
                <a:cs typeface="Arial" panose="020B0604020202020204" pitchFamily="34" charset="0"/>
              </a:rPr>
              <a:t>Innovaties </a:t>
            </a:r>
          </a:p>
          <a:p>
            <a:r>
              <a:rPr lang="nl-NL" sz="1800">
                <a:latin typeface="Arial" panose="020B0604020202020204" pitchFamily="34" charset="0"/>
                <a:cs typeface="Arial" panose="020B0604020202020204" pitchFamily="34" charset="0"/>
              </a:rPr>
              <a:t>Kennisnetwerken</a:t>
            </a:r>
          </a:p>
          <a:p>
            <a:r>
              <a:rPr lang="nl-NL" sz="1800">
                <a:latin typeface="Arial" panose="020B0604020202020204" pitchFamily="34" charset="0"/>
                <a:cs typeface="Arial" panose="020B0604020202020204" pitchFamily="34" charset="0"/>
              </a:rPr>
              <a:t>Circulaire voedselketen</a:t>
            </a:r>
          </a:p>
          <a:p>
            <a:r>
              <a:rPr lang="nl-NL" sz="1800">
                <a:latin typeface="Arial" panose="020B0604020202020204" pitchFamily="34" charset="0"/>
                <a:cs typeface="Arial" panose="020B0604020202020204" pitchFamily="34" charset="0"/>
              </a:rPr>
              <a:t>Misvormde groente gebruik Kromkommer</a:t>
            </a:r>
          </a:p>
          <a:p>
            <a:r>
              <a:rPr lang="nl-NL" sz="1800">
                <a:latin typeface="Arial" panose="020B0604020202020204" pitchFamily="34" charset="0"/>
                <a:cs typeface="Arial" panose="020B0604020202020204" pitchFamily="34" charset="0"/>
              </a:rPr>
              <a:t>Gebruik van reststromen (voedselresten / oud brood etc)</a:t>
            </a:r>
          </a:p>
          <a:p>
            <a:r>
              <a:rPr lang="nl-NL" sz="1800">
                <a:latin typeface="Arial" panose="020B0604020202020204" pitchFamily="34" charset="0"/>
                <a:cs typeface="Arial" panose="020B0604020202020204" pitchFamily="34" charset="0"/>
              </a:rPr>
              <a:t>Keurmerken als; Fairtrade, EKO, Biologisch</a:t>
            </a:r>
          </a:p>
          <a:p>
            <a:r>
              <a:rPr lang="nl-NL" sz="1800">
                <a:latin typeface="Arial" panose="020B0604020202020204" pitchFamily="34" charset="0"/>
                <a:cs typeface="Arial" panose="020B0604020202020204" pitchFamily="34" charset="0"/>
              </a:rPr>
              <a:t>Regionale afname</a:t>
            </a:r>
          </a:p>
          <a:p>
            <a:endParaRPr lang="nl-NL" sz="1800"/>
          </a:p>
        </p:txBody>
      </p:sp>
      <p:pic>
        <p:nvPicPr>
          <p:cNvPr id="4" name="Tijdelijke aanduiding voor inhoud 4">
            <a:extLst>
              <a:ext uri="{FF2B5EF4-FFF2-40B4-BE49-F238E27FC236}">
                <a16:creationId xmlns:a16="http://schemas.microsoft.com/office/drawing/2014/main" id="{1E24AE0F-56D9-D640-8BF5-940654E6B555}"/>
              </a:ext>
            </a:extLst>
          </p:cNvPr>
          <p:cNvPicPr>
            <a:picLocks noChangeAspect="1"/>
          </p:cNvPicPr>
          <p:nvPr/>
        </p:nvPicPr>
        <p:blipFill rotWithShape="1">
          <a:blip r:embed="rId2"/>
          <a:srcRect l="1963" r="15437"/>
          <a:stretch/>
        </p:blipFill>
        <p:spPr>
          <a:xfrm>
            <a:off x="4639056" y="10"/>
            <a:ext cx="7552944" cy="6857990"/>
          </a:xfrm>
          <a:prstGeom prst="rect">
            <a:avLst/>
          </a:prstGeom>
          <a:effectLst/>
        </p:spPr>
      </p:pic>
    </p:spTree>
    <p:extLst>
      <p:ext uri="{BB962C8B-B14F-4D97-AF65-F5344CB8AC3E}">
        <p14:creationId xmlns:p14="http://schemas.microsoft.com/office/powerpoint/2010/main" val="1079012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1158240" y="4894262"/>
            <a:ext cx="10307952" cy="1325563"/>
          </a:xfrm>
        </p:spPr>
        <p:txBody>
          <a:bodyPr vert="horz" lIns="91440" tIns="45720" rIns="91440" bIns="45720" rtlCol="0">
            <a:normAutofit/>
          </a:bodyPr>
          <a:lstStyle/>
          <a:p>
            <a:r>
              <a:rPr lang="en-US"/>
              <a:t>Milieu en impact van verpakkingen</a:t>
            </a:r>
          </a:p>
        </p:txBody>
      </p:sp>
      <p:sp>
        <p:nvSpPr>
          <p:cNvPr id="4" name="Tijdelijke aanduiding voor inhoud 3"/>
          <p:cNvSpPr>
            <a:spLocks noGrp="1"/>
          </p:cNvSpPr>
          <p:nvPr>
            <p:ph idx="1"/>
          </p:nvPr>
        </p:nvSpPr>
        <p:spPr>
          <a:xfrm>
            <a:off x="1161288" y="701019"/>
            <a:ext cx="6484094" cy="3382247"/>
          </a:xfrm>
        </p:spPr>
        <p:txBody>
          <a:bodyPr vert="horz" lIns="91440" tIns="45720" rIns="91440" bIns="45720" rtlCol="0" anchor="ctr">
            <a:normAutofit/>
          </a:bodyPr>
          <a:lstStyle/>
          <a:p>
            <a:r>
              <a:rPr lang="en-US" sz="1700"/>
              <a:t>Een Nederlander opent dagelijks gemiddeld 7 verpakkingen. Dat zorgt voor een hoop afval: 20 procent van ons afval bestaat uit verpakkingen.</a:t>
            </a:r>
          </a:p>
          <a:p>
            <a:r>
              <a:rPr lang="en-US" sz="1700"/>
              <a:t>De milieu-impact van verpakkingen hangt van veel dingen af. Bijvoorbeeld van het materiaal zelf, waar je het voor gebruikt, en of je het goed kunt recyclen of hergebruiken (bij statiegeld).</a:t>
            </a:r>
          </a:p>
          <a:p>
            <a:r>
              <a:rPr lang="en-US" sz="1700"/>
              <a:t>Nuttig: ze voorkomen dat voedsel bederft en dat producten beschadigen</a:t>
            </a:r>
          </a:p>
          <a:p>
            <a:r>
              <a:rPr lang="nl-NL" sz="1700"/>
              <a:t>Vijf perspectieven op duurzaam verpakken</a:t>
            </a:r>
            <a:endParaRPr lang="en-US" sz="1700">
              <a:hlinkClick r:id="" action="ppaction://noaction"/>
            </a:endParaRPr>
          </a:p>
          <a:p>
            <a:r>
              <a:rPr lang="en-US" sz="1700">
                <a:hlinkClick r:id="" action="ppaction://noaction"/>
              </a:rPr>
              <a:t>https://hoeverpakjeduurzaam.kidv.nl</a:t>
            </a:r>
            <a:endParaRPr lang="en-US" sz="1700"/>
          </a:p>
          <a:p>
            <a:endParaRPr lang="en-US" sz="1700"/>
          </a:p>
        </p:txBody>
      </p:sp>
      <p:cxnSp>
        <p:nvCxnSpPr>
          <p:cNvPr id="15" name="Straight Connector 14">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Tijdelijke aanduiding voor inhoud 7" descr="Afbeelding met apparaat&#10;&#10;Automatisch gegenereerde beschrijving"/>
          <p:cNvPicPr>
            <a:picLocks noGrp="1" noChangeAspect="1"/>
          </p:cNvPicPr>
          <p:nvPr>
            <p:ph sz="quarter" idx="4294967295"/>
          </p:nvPr>
        </p:nvPicPr>
        <p:blipFill rotWithShape="1">
          <a:blip r:embed="rId2"/>
          <a:srcRect t="7396" r="-1" b="13353"/>
          <a:stretch/>
        </p:blipFill>
        <p:spPr>
          <a:xfrm>
            <a:off x="8134348" y="1005839"/>
            <a:ext cx="3444236" cy="3444236"/>
          </a:xfrm>
          <a:custGeom>
            <a:avLst/>
            <a:gdLst>
              <a:gd name="connsiteX0" fmla="*/ 1722118 w 3444236"/>
              <a:gd name="connsiteY0" fmla="*/ 0 h 3444236"/>
              <a:gd name="connsiteX1" fmla="*/ 3444236 w 3444236"/>
              <a:gd name="connsiteY1" fmla="*/ 1722118 h 3444236"/>
              <a:gd name="connsiteX2" fmla="*/ 1722118 w 3444236"/>
              <a:gd name="connsiteY2" fmla="*/ 3444236 h 3444236"/>
              <a:gd name="connsiteX3" fmla="*/ 0 w 3444236"/>
              <a:gd name="connsiteY3" fmla="*/ 1722118 h 3444236"/>
              <a:gd name="connsiteX4" fmla="*/ 1722118 w 3444236"/>
              <a:gd name="connsiteY4" fmla="*/ 0 h 34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36" h="3444236">
                <a:moveTo>
                  <a:pt x="1722118" y="0"/>
                </a:moveTo>
                <a:cubicBezTo>
                  <a:pt x="2673218" y="0"/>
                  <a:pt x="3444236" y="771018"/>
                  <a:pt x="3444236" y="1722118"/>
                </a:cubicBezTo>
                <a:cubicBezTo>
                  <a:pt x="3444236" y="2673218"/>
                  <a:pt x="2673218" y="3444236"/>
                  <a:pt x="1722118" y="3444236"/>
                </a:cubicBezTo>
                <a:cubicBezTo>
                  <a:pt x="771018" y="3444236"/>
                  <a:pt x="0" y="2673218"/>
                  <a:pt x="0" y="1722118"/>
                </a:cubicBezTo>
                <a:cubicBezTo>
                  <a:pt x="0" y="771018"/>
                  <a:pt x="771018" y="0"/>
                  <a:pt x="1722118" y="0"/>
                </a:cubicBezTo>
                <a:close/>
              </a:path>
            </a:pathLst>
          </a:custGeom>
        </p:spPr>
      </p:pic>
    </p:spTree>
    <p:extLst>
      <p:ext uri="{BB962C8B-B14F-4D97-AF65-F5344CB8AC3E}">
        <p14:creationId xmlns:p14="http://schemas.microsoft.com/office/powerpoint/2010/main" val="3401550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ABF44A49-C9E8-764B-AFFC-C0CD6BE681AA}"/>
              </a:ext>
            </a:extLst>
          </p:cNvPr>
          <p:cNvPicPr>
            <a:picLocks noGrp="1" noChangeAspect="1"/>
          </p:cNvPicPr>
          <p:nvPr>
            <p:ph idx="1"/>
          </p:nvPr>
        </p:nvPicPr>
        <p:blipFill>
          <a:blip r:embed="rId2"/>
          <a:stretch>
            <a:fillRect/>
          </a:stretch>
        </p:blipFill>
        <p:spPr>
          <a:xfrm>
            <a:off x="3216896" y="643467"/>
            <a:ext cx="5758207" cy="5571066"/>
          </a:xfrm>
          <a:prstGeom prst="rect">
            <a:avLst/>
          </a:prstGeom>
        </p:spPr>
      </p:pic>
    </p:spTree>
    <p:extLst>
      <p:ext uri="{BB962C8B-B14F-4D97-AF65-F5344CB8AC3E}">
        <p14:creationId xmlns:p14="http://schemas.microsoft.com/office/powerpoint/2010/main" val="3988923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C6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A5FD273-E7B7-6A4C-85DE-E40671013216}"/>
              </a:ext>
            </a:extLst>
          </p:cNvPr>
          <p:cNvSpPr>
            <a:spLocks noGrp="1"/>
          </p:cNvSpPr>
          <p:nvPr>
            <p:ph type="title"/>
          </p:nvPr>
        </p:nvSpPr>
        <p:spPr>
          <a:xfrm>
            <a:off x="524256" y="4767072"/>
            <a:ext cx="6594189" cy="1625210"/>
          </a:xfrm>
        </p:spPr>
        <p:txBody>
          <a:bodyPr>
            <a:normAutofit/>
          </a:bodyPr>
          <a:lstStyle/>
          <a:p>
            <a:pPr algn="r"/>
            <a:r>
              <a:rPr lang="nl-NL" dirty="0">
                <a:solidFill>
                  <a:srgbClr val="FFFFFF"/>
                </a:solidFill>
              </a:rPr>
              <a:t>Koolhydraatarm/</a:t>
            </a:r>
            <a:r>
              <a:rPr lang="nl-NL" dirty="0" err="1">
                <a:solidFill>
                  <a:srgbClr val="FFFFFF"/>
                </a:solidFill>
              </a:rPr>
              <a:t>Keto</a:t>
            </a:r>
            <a:r>
              <a:rPr lang="nl-NL" dirty="0">
                <a:solidFill>
                  <a:srgbClr val="FFFFFF"/>
                </a:solidFill>
              </a:rPr>
              <a:t> dieet</a:t>
            </a:r>
          </a:p>
        </p:txBody>
      </p:sp>
      <p:pic>
        <p:nvPicPr>
          <p:cNvPr id="5" name="Afbeelding 4" descr="Afbeelding met voedsel, salade&#10;&#10;Automatisch gegenereerde beschrijving">
            <a:extLst>
              <a:ext uri="{FF2B5EF4-FFF2-40B4-BE49-F238E27FC236}">
                <a16:creationId xmlns:a16="http://schemas.microsoft.com/office/drawing/2014/main" id="{69472082-4813-2246-8B61-57CA876A39F0}"/>
              </a:ext>
            </a:extLst>
          </p:cNvPr>
          <p:cNvPicPr>
            <a:picLocks noChangeAspect="1"/>
          </p:cNvPicPr>
          <p:nvPr/>
        </p:nvPicPr>
        <p:blipFill rotWithShape="1">
          <a:blip r:embed="rId2"/>
          <a:srcRect r="3768"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4A252BCC-6140-7B4C-B269-188DCA3872D1}"/>
              </a:ext>
            </a:extLst>
          </p:cNvPr>
          <p:cNvSpPr>
            <a:spLocks noGrp="1"/>
          </p:cNvSpPr>
          <p:nvPr>
            <p:ph idx="1"/>
          </p:nvPr>
        </p:nvSpPr>
        <p:spPr>
          <a:xfrm>
            <a:off x="8029319" y="917725"/>
            <a:ext cx="3424739" cy="4852362"/>
          </a:xfrm>
        </p:spPr>
        <p:txBody>
          <a:bodyPr anchor="ctr">
            <a:normAutofit fontScale="85000" lnSpcReduction="20000"/>
          </a:bodyPr>
          <a:lstStyle/>
          <a:p>
            <a:r>
              <a:rPr lang="nl-NL" sz="2000" dirty="0">
                <a:solidFill>
                  <a:srgbClr val="FFFFFF"/>
                </a:solidFill>
              </a:rPr>
              <a:t>Wat wordt er heel laag ingenomen?</a:t>
            </a:r>
          </a:p>
          <a:p>
            <a:r>
              <a:rPr lang="nl-NL" sz="2000" dirty="0">
                <a:solidFill>
                  <a:srgbClr val="FFFFFF"/>
                </a:solidFill>
              </a:rPr>
              <a:t>Hoeveel gram maximaal? Minder dan 50 gram</a:t>
            </a:r>
          </a:p>
          <a:p>
            <a:pPr marL="0" indent="0">
              <a:buNone/>
            </a:pPr>
            <a:r>
              <a:rPr lang="nl-NL" sz="2000" dirty="0">
                <a:solidFill>
                  <a:srgbClr val="FFFFFF"/>
                </a:solidFill>
              </a:rPr>
              <a:t>Het </a:t>
            </a:r>
            <a:r>
              <a:rPr lang="nl-NL" sz="2000" dirty="0" err="1">
                <a:solidFill>
                  <a:srgbClr val="FFFFFF"/>
                </a:solidFill>
              </a:rPr>
              <a:t>ketogeen</a:t>
            </a:r>
            <a:r>
              <a:rPr lang="nl-NL" sz="2000" dirty="0">
                <a:solidFill>
                  <a:srgbClr val="FFFFFF"/>
                </a:solidFill>
              </a:rPr>
              <a:t> dieet is </a:t>
            </a:r>
            <a:r>
              <a:rPr lang="nl-NL" sz="2000" dirty="0" err="1">
                <a:solidFill>
                  <a:srgbClr val="FFFFFF"/>
                </a:solidFill>
              </a:rPr>
              <a:t>gee</a:t>
            </a:r>
            <a:r>
              <a:rPr lang="nl-NL" sz="2000" dirty="0">
                <a:solidFill>
                  <a:srgbClr val="FFFFFF"/>
                </a:solidFill>
              </a:rPr>
              <a:t> nieuw dieet, maar het </a:t>
            </a:r>
            <a:r>
              <a:rPr lang="nl-NL" sz="2000" dirty="0" err="1">
                <a:solidFill>
                  <a:srgbClr val="FFFFFF"/>
                </a:solidFill>
              </a:rPr>
              <a:t>ketogeen</a:t>
            </a:r>
            <a:r>
              <a:rPr lang="nl-NL" sz="2000" dirty="0">
                <a:solidFill>
                  <a:srgbClr val="FFFFFF"/>
                </a:solidFill>
              </a:rPr>
              <a:t> dieet past in de trend van het al populaire koolhydraatarme dieet.  Hoe werkt het </a:t>
            </a:r>
            <a:r>
              <a:rPr lang="nl-NL" sz="2000" dirty="0" err="1">
                <a:solidFill>
                  <a:srgbClr val="FFFFFF"/>
                </a:solidFill>
              </a:rPr>
              <a:t>keto</a:t>
            </a:r>
            <a:r>
              <a:rPr lang="nl-NL" sz="2000" dirty="0">
                <a:solidFill>
                  <a:srgbClr val="FFFFFF"/>
                </a:solidFill>
              </a:rPr>
              <a:t> dieet? Normaal haalt je lichaam de energie uit koolhydraten zoals aardappelen, brood, rijst en pasta. Bij het </a:t>
            </a:r>
            <a:r>
              <a:rPr lang="nl-NL" sz="2000" dirty="0" err="1">
                <a:solidFill>
                  <a:srgbClr val="FFFFFF"/>
                </a:solidFill>
              </a:rPr>
              <a:t>keto</a:t>
            </a:r>
            <a:r>
              <a:rPr lang="nl-NL" sz="2000" dirty="0">
                <a:solidFill>
                  <a:srgbClr val="FFFFFF"/>
                </a:solidFill>
              </a:rPr>
              <a:t> dieet eet je veel vetten en weinig koolhydraten. Als het lichaam weinig koolhydraten binnenkrijgt schakelt het over op de vetverbranding. Je lichaam breekt de vetten af tot zogenaamde ketonen dit proces wordt </a:t>
            </a:r>
            <a:r>
              <a:rPr lang="nl-NL" sz="2000" dirty="0" err="1">
                <a:solidFill>
                  <a:srgbClr val="FFFFFF"/>
                </a:solidFill>
              </a:rPr>
              <a:t>ketose</a:t>
            </a:r>
            <a:r>
              <a:rPr lang="nl-NL" sz="2000" dirty="0">
                <a:solidFill>
                  <a:srgbClr val="FFFFFF"/>
                </a:solidFill>
              </a:rPr>
              <a:t> genoemd. Bij het </a:t>
            </a:r>
            <a:r>
              <a:rPr lang="nl-NL" sz="2000" dirty="0" err="1">
                <a:solidFill>
                  <a:srgbClr val="FFFFFF"/>
                </a:solidFill>
              </a:rPr>
              <a:t>keto</a:t>
            </a:r>
            <a:r>
              <a:rPr lang="nl-NL" sz="2000" dirty="0">
                <a:solidFill>
                  <a:srgbClr val="FFFFFF"/>
                </a:solidFill>
              </a:rPr>
              <a:t> dieet zijn dus niet de koolhydraten maar de ketonen de belangrijkste energiebron voor je lichaam.</a:t>
            </a:r>
          </a:p>
          <a:p>
            <a:endParaRPr lang="nl-NL" sz="2000" dirty="0">
              <a:solidFill>
                <a:srgbClr val="FFFFFF"/>
              </a:solidFill>
            </a:endParaRPr>
          </a:p>
        </p:txBody>
      </p:sp>
    </p:spTree>
    <p:extLst>
      <p:ext uri="{BB962C8B-B14F-4D97-AF65-F5344CB8AC3E}">
        <p14:creationId xmlns:p14="http://schemas.microsoft.com/office/powerpoint/2010/main" val="194396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9553B-D486-3240-927A-B1E2C881CA30}"/>
              </a:ext>
            </a:extLst>
          </p:cNvPr>
          <p:cNvSpPr>
            <a:spLocks noGrp="1"/>
          </p:cNvSpPr>
          <p:nvPr>
            <p:ph type="title"/>
          </p:nvPr>
        </p:nvSpPr>
        <p:spPr>
          <a:xfrm>
            <a:off x="838200" y="365125"/>
            <a:ext cx="6505575" cy="1325563"/>
          </a:xfrm>
        </p:spPr>
        <p:txBody>
          <a:bodyPr>
            <a:normAutofit/>
          </a:bodyPr>
          <a:lstStyle/>
          <a:p>
            <a:r>
              <a:rPr lang="nl-NL"/>
              <a:t>Bekende koolhydraatarme diëten</a:t>
            </a:r>
            <a:endParaRPr lang="nl-NL" dirty="0"/>
          </a:p>
        </p:txBody>
      </p:sp>
      <p:sp>
        <p:nvSpPr>
          <p:cNvPr id="3" name="Tijdelijke aanduiding voor inhoud 2">
            <a:extLst>
              <a:ext uri="{FF2B5EF4-FFF2-40B4-BE49-F238E27FC236}">
                <a16:creationId xmlns:a16="http://schemas.microsoft.com/office/drawing/2014/main" id="{7D1ABF7F-B5B6-164C-806F-EB6940689492}"/>
              </a:ext>
            </a:extLst>
          </p:cNvPr>
          <p:cNvSpPr>
            <a:spLocks noGrp="1"/>
          </p:cNvSpPr>
          <p:nvPr>
            <p:ph idx="1"/>
          </p:nvPr>
        </p:nvSpPr>
        <p:spPr>
          <a:xfrm>
            <a:off x="838200" y="1825625"/>
            <a:ext cx="6505575" cy="4351338"/>
          </a:xfrm>
        </p:spPr>
        <p:txBody>
          <a:bodyPr>
            <a:normAutofit/>
          </a:bodyPr>
          <a:lstStyle/>
          <a:p>
            <a:r>
              <a:rPr lang="nl-NL"/>
              <a:t>Veel koolhydraatarme diëten zijn bedoeld om af te vallen. Bekende koolhydraatarme afvaldiëten zijn Atkins, Dukan en Dr. Frank. Andere diëten met relatief weinig koolhydraten zijn het Total Well-being Dieet, Mayo dieet, South Beach, Scarsdale en 17 dagen dieet. </a:t>
            </a:r>
            <a:endParaRPr lang="nl-NL" dirty="0"/>
          </a:p>
        </p:txBody>
      </p:sp>
      <p:pic>
        <p:nvPicPr>
          <p:cNvPr id="5" name="Afbeelding 4" descr="Afbeelding met voedsel, papier, tafel, pizza&#10;&#10;Automatisch gegenereerde beschrijving">
            <a:extLst>
              <a:ext uri="{FF2B5EF4-FFF2-40B4-BE49-F238E27FC236}">
                <a16:creationId xmlns:a16="http://schemas.microsoft.com/office/drawing/2014/main" id="{DA7712DC-E3B9-CF43-B759-67002FDDE89E}"/>
              </a:ext>
            </a:extLst>
          </p:cNvPr>
          <p:cNvPicPr>
            <a:picLocks noChangeAspect="1"/>
          </p:cNvPicPr>
          <p:nvPr/>
        </p:nvPicPr>
        <p:blipFill rotWithShape="1">
          <a:blip r:embed="rId2"/>
          <a:srcRect l="5227" r="8373"/>
          <a:stretch/>
        </p:blipFill>
        <p:spPr>
          <a:xfrm>
            <a:off x="7737635" y="-1"/>
            <a:ext cx="3555205" cy="6858001"/>
          </a:xfrm>
          <a:prstGeom prst="rect">
            <a:avLst/>
          </a:prstGeom>
        </p:spPr>
      </p:pic>
      <p:sp>
        <p:nvSpPr>
          <p:cNvPr id="12" name="Rectangle 9">
            <a:extLst>
              <a:ext uri="{FF2B5EF4-FFF2-40B4-BE49-F238E27FC236}">
                <a16:creationId xmlns:a16="http://schemas.microsoft.com/office/drawing/2014/main" id="{C413D172-8B6A-47F5-9813-DE455773F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fbeelding 3">
            <a:extLst>
              <a:ext uri="{FF2B5EF4-FFF2-40B4-BE49-F238E27FC236}">
                <a16:creationId xmlns:a16="http://schemas.microsoft.com/office/drawing/2014/main" id="{B348ADC6-D347-EC43-8738-9AD99DEBE76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8982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1778</Words>
  <Application>Microsoft Macintosh PowerPoint</Application>
  <PresentationFormat>Breedbeeld</PresentationFormat>
  <Paragraphs>193</Paragraphs>
  <Slides>37</Slides>
  <Notes>4</Notes>
  <HiddenSlides>0</HiddenSlides>
  <MMClips>0</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37</vt:i4>
      </vt:variant>
    </vt:vector>
  </HeadingPairs>
  <TitlesOfParts>
    <vt:vector size="45" baseType="lpstr">
      <vt:lpstr>-apple-system</vt:lpstr>
      <vt:lpstr>Arial</vt:lpstr>
      <vt:lpstr>Calibri</vt:lpstr>
      <vt:lpstr>Calibri Light</vt:lpstr>
      <vt:lpstr>Wingdings 3</vt:lpstr>
      <vt:lpstr>Kantoorthema</vt:lpstr>
      <vt:lpstr>2_Kantoorthema</vt:lpstr>
      <vt:lpstr>1_Kantoorthema</vt:lpstr>
      <vt:lpstr>Rode draad periode 2/deel II</vt:lpstr>
      <vt:lpstr>Voorbeelden SMART Industrie</vt:lpstr>
      <vt:lpstr>Voorbeelden verpakkingen</vt:lpstr>
      <vt:lpstr>Voorbeelden Eiwitten</vt:lpstr>
      <vt:lpstr>PowerPoint-presentatie</vt:lpstr>
      <vt:lpstr>Milieu en impact van verpakkingen</vt:lpstr>
      <vt:lpstr>PowerPoint-presentatie</vt:lpstr>
      <vt:lpstr>Koolhydraatarm/Keto dieet</vt:lpstr>
      <vt:lpstr>Bekende koolhydraatarme diëten</vt:lpstr>
      <vt:lpstr>PowerPoint-presentatie</vt:lpstr>
      <vt:lpstr>Wat nog meer……..</vt:lpstr>
      <vt:lpstr>Geschiedenis van de voedingsindustrie</vt:lpstr>
      <vt:lpstr>Link: Voedseltransitie: naar een duurzamer en gezonder voedselsysteem </vt:lpstr>
      <vt:lpstr>2.  Link: Toekomstbeeld foodsector tot 2030 en verwachte ontwikkelingen voor bedrijven </vt:lpstr>
      <vt:lpstr>PowerPoint-presentatie</vt:lpstr>
      <vt:lpstr>PowerPoint-presentatie</vt:lpstr>
      <vt:lpstr>Verandering ondernemen in de toekomst</vt:lpstr>
      <vt:lpstr>Gezonde voeding belangrijke rol!</vt:lpstr>
      <vt:lpstr>Voedingstoffen</vt:lpstr>
      <vt:lpstr>Koolhydraten 40%-70%</vt:lpstr>
      <vt:lpstr>Koolhydraten/voedingsvezels</vt:lpstr>
      <vt:lpstr>PowerPoint-presentatie</vt:lpstr>
      <vt:lpstr>Bloedglucosespiegel</vt:lpstr>
      <vt:lpstr>Insuline, glucagon glycogeen, vetverbranding</vt:lpstr>
      <vt:lpstr>Eiwitten minimaal 0,8 gram per kg lichaamsgewicht </vt:lpstr>
      <vt:lpstr>Vetten 20%-40% (20-35% gewichtstoename) waarvan verzadigd vet max. 10%</vt:lpstr>
      <vt:lpstr>LDL &amp; HDL</vt:lpstr>
      <vt:lpstr>Alcohol</vt:lpstr>
      <vt:lpstr>Het opstellen van een behandelplan</vt:lpstr>
      <vt:lpstr>Intake: doelen stellen</vt:lpstr>
      <vt:lpstr>PowerPoint-presentatie</vt:lpstr>
      <vt:lpstr>Nederlandse beweegrichtlijnen</vt:lpstr>
      <vt:lpstr>MET-waarde</vt:lpstr>
      <vt:lpstr>PowerPoint-presentatie</vt:lpstr>
      <vt:lpstr>Pal(physical activity level) waarde</vt:lpstr>
      <vt:lpstr>Verschil tussen macro- en micronutriënten</vt:lpstr>
      <vt:lpstr>Voor alle vitamines voor doelgroepen kijk 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Rode draad periode 2/deel II</dc:title>
  <dc:creator>Mariska de Rouw</dc:creator>
  <cp:lastModifiedBy>Mariska de Rouw</cp:lastModifiedBy>
  <cp:revision>4</cp:revision>
  <dcterms:created xsi:type="dcterms:W3CDTF">2020-01-24T09:50:46Z</dcterms:created>
  <dcterms:modified xsi:type="dcterms:W3CDTF">2020-01-24T10:05:22Z</dcterms:modified>
</cp:coreProperties>
</file>